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307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57C91-7595-447E-B220-F4DFBA17EBE0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0B845-79BC-4B71-8285-29C9EFF62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6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48808" y="15366"/>
            <a:ext cx="129438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972" y="1314958"/>
            <a:ext cx="11370055" cy="4412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spncricinf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1828800"/>
            <a:ext cx="6235065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ANALYSING</a:t>
            </a:r>
            <a:r>
              <a:rPr sz="32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CRICKET</a:t>
            </a:r>
            <a:r>
              <a:rPr sz="32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PLAYER </a:t>
            </a:r>
            <a:r>
              <a:rPr sz="3200" spc="-7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PERFORMANCE</a:t>
            </a:r>
            <a:r>
              <a:rPr sz="32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n-IN"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TEAM-WISE </a:t>
            </a: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32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PLAYER</a:t>
            </a:r>
            <a:endParaRPr sz="3200" dirty="0">
              <a:latin typeface="Times New Roman"/>
              <a:cs typeface="Times New Roman"/>
            </a:endParaRPr>
          </a:p>
          <a:p>
            <a:pPr marL="101600" algn="ctr">
              <a:lnSpc>
                <a:spcPct val="100000"/>
              </a:lnSpc>
            </a:pPr>
            <a:r>
              <a:rPr sz="3200" spc="-5" dirty="0">
                <a:solidFill>
                  <a:srgbClr val="0D0D0D"/>
                </a:solidFill>
                <a:latin typeface="Times New Roman"/>
                <a:cs typeface="Times New Roman"/>
              </a:rPr>
              <a:t>WISE.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8198" y="0"/>
            <a:ext cx="106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Sp</a:t>
            </a:r>
            <a:r>
              <a:rPr sz="4000" spc="-20" dirty="0"/>
              <a:t>a</a:t>
            </a:r>
            <a:r>
              <a:rPr sz="4000" spc="-5" dirty="0"/>
              <a:t>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47368" y="615491"/>
            <a:ext cx="3826510" cy="7480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200" b="1" spc="-10" dirty="0">
                <a:latin typeface="Calibri"/>
                <a:cs typeface="Calibri"/>
              </a:rPr>
              <a:t>Carrier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starting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b="1" spc="-5" dirty="0">
                <a:latin typeface="Calibri"/>
                <a:cs typeface="Calibri"/>
              </a:rPr>
              <a:t>Maximum-1989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,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minimum-1908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2502" y="615491"/>
            <a:ext cx="3700145" cy="7480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200" b="1" spc="-10" dirty="0">
                <a:latin typeface="Calibri"/>
                <a:cs typeface="Calibri"/>
              </a:rPr>
              <a:t>Carrier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ending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b="1" spc="-5" dirty="0">
                <a:latin typeface="Calibri"/>
                <a:cs typeface="Calibri"/>
              </a:rPr>
              <a:t>Maximum-2013,minimum-2020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888" y="1473447"/>
            <a:ext cx="5081498" cy="47860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9143" y="1487663"/>
            <a:ext cx="5089040" cy="4701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0409" y="214375"/>
            <a:ext cx="7178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Best</a:t>
            </a:r>
            <a:r>
              <a:rPr sz="3600" spc="-25" dirty="0"/>
              <a:t> </a:t>
            </a:r>
            <a:r>
              <a:rPr sz="3600" dirty="0"/>
              <a:t>and</a:t>
            </a:r>
            <a:r>
              <a:rPr sz="3600" spc="-10" dirty="0"/>
              <a:t> </a:t>
            </a:r>
            <a:r>
              <a:rPr sz="3600" dirty="0"/>
              <a:t>average</a:t>
            </a:r>
            <a:r>
              <a:rPr sz="3600" spc="-5" dirty="0"/>
              <a:t> players</a:t>
            </a:r>
            <a:r>
              <a:rPr sz="3600" spc="-10" dirty="0"/>
              <a:t> </a:t>
            </a:r>
            <a:r>
              <a:rPr sz="3600" dirty="0"/>
              <a:t>in</a:t>
            </a:r>
            <a:r>
              <a:rPr sz="3600" spc="-5" dirty="0"/>
              <a:t> the world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373505" y="745362"/>
            <a:ext cx="944689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algn="ctr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sorted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columns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find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average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order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["total_runs","highest_score","average","hundreads","fifties","matches_played","innings“]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68" y="2062734"/>
            <a:ext cx="2640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Best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[top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191" y="5634938"/>
            <a:ext cx="24098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138461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best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player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world is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878" y="5905372"/>
            <a:ext cx="1903730" cy="2489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00" b="1" spc="-5" dirty="0">
                <a:solidFill>
                  <a:srgbClr val="0D0D0D"/>
                </a:solidFill>
                <a:latin typeface="Calibri"/>
                <a:cs typeface="Calibri"/>
              </a:rPr>
              <a:t>SACHIN</a:t>
            </a:r>
            <a:r>
              <a:rPr sz="1600" b="1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D0D0D"/>
                </a:solidFill>
                <a:latin typeface="Calibri"/>
                <a:cs typeface="Calibri"/>
              </a:rPr>
              <a:t>TENDULKAR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5972" y="5886399"/>
            <a:ext cx="1087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sz="16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D0D0D"/>
                </a:solidFill>
                <a:latin typeface="Calibri"/>
                <a:cs typeface="Calibri"/>
              </a:rPr>
              <a:t>INDIA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0429" y="2062734"/>
            <a:ext cx="3126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Average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[top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3069" y="5540755"/>
            <a:ext cx="26377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138461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average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player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world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5007" y="5786716"/>
            <a:ext cx="1668780" cy="3403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550"/>
              </a:lnSpc>
            </a:pPr>
            <a:r>
              <a:rPr sz="2200" b="1" spc="-5" dirty="0">
                <a:latin typeface="Calibri"/>
                <a:cs typeface="Calibri"/>
              </a:rPr>
              <a:t>N.DICKWELLA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52231" y="5813552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FROM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SRI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LANKA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910" y="2665647"/>
            <a:ext cx="5627967" cy="25554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5059" y="2446019"/>
            <a:ext cx="5687567" cy="28468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4176" y="5350762"/>
            <a:ext cx="1447799" cy="14477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938521"/>
            <a:ext cx="101638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6866890" algn="l"/>
              </a:tabLst>
            </a:pPr>
            <a:r>
              <a:rPr sz="2400" spc="-5" dirty="0">
                <a:latin typeface="Calibri"/>
                <a:cs typeface="Calibri"/>
              </a:rPr>
              <a:t>England </a:t>
            </a:r>
            <a:r>
              <a:rPr sz="2400" dirty="0">
                <a:latin typeface="Calibri"/>
                <a:cs typeface="Calibri"/>
              </a:rPr>
              <a:t>and Australia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dirty="0">
                <a:latin typeface="Calibri"/>
                <a:cs typeface="Calibri"/>
              </a:rPr>
              <a:t> more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	</a:t>
            </a:r>
            <a:r>
              <a:rPr sz="2400" spc="-5" dirty="0">
                <a:latin typeface="Calibri"/>
                <a:cs typeface="Calibri"/>
              </a:rPr>
              <a:t>Bangladesh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599" y="241294"/>
            <a:ext cx="6222099" cy="4318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2285" y="14071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TEAM</a:t>
            </a:r>
            <a:r>
              <a:rPr spc="-35" dirty="0"/>
              <a:t> </a:t>
            </a:r>
            <a:r>
              <a:rPr spc="-5" dirty="0"/>
              <a:t>WISE</a:t>
            </a:r>
            <a:r>
              <a:rPr spc="-20" dirty="0"/>
              <a:t> </a:t>
            </a:r>
            <a:r>
              <a:rPr spc="-5" dirty="0"/>
              <a:t>[INDIA]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972" y="1314958"/>
            <a:ext cx="5057140" cy="441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055"/>
              </a:lnSpc>
              <a:buClr>
                <a:srgbClr val="000000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6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6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630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and minimum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600" u="heavy" spc="4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120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600" u="heavy" spc="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600" spc="4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600" spc="4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765</a:t>
            </a:r>
            <a:r>
              <a:rPr sz="1600" b="1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190.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412115" indent="-400050">
              <a:lnSpc>
                <a:spcPct val="100000"/>
              </a:lnSpc>
              <a:buClr>
                <a:srgbClr val="000000"/>
              </a:buClr>
              <a:buSzPct val="112500"/>
              <a:buAutoNum type="arabicPeriod"/>
              <a:tabLst>
                <a:tab pos="412115" algn="l"/>
                <a:tab pos="412750" algn="l"/>
                <a:tab pos="2449195" algn="l"/>
              </a:tabLst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6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6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6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is	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130</a:t>
            </a:r>
            <a:r>
              <a:rPr sz="16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minimum is</a:t>
            </a:r>
            <a:r>
              <a:rPr sz="16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1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600" spc="4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600" spc="4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45</a:t>
            </a:r>
            <a:r>
              <a:rPr sz="16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600" spc="4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b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17.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600" spc="4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total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runs</a:t>
            </a:r>
            <a:r>
              <a:rPr sz="1600" spc="465" dirty="0">
                <a:latin typeface="Arial MT"/>
                <a:cs typeface="Arial MT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33299</a:t>
            </a:r>
            <a:r>
              <a:rPr sz="1600" b="1" u="heavy" spc="45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5687.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eriod"/>
            </a:pPr>
            <a:endParaRPr sz="16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 MT"/>
                <a:cs typeface="Arial MT"/>
              </a:rPr>
              <a:t>Maximum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highest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score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310</a:t>
            </a:r>
            <a:r>
              <a:rPr sz="1600" b="1" u="heavy" spc="4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minimum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123.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 MT"/>
                <a:cs typeface="Arial MT"/>
              </a:rPr>
              <a:t>Minimum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average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score</a:t>
            </a:r>
            <a:r>
              <a:rPr sz="1600" dirty="0">
                <a:latin typeface="Arial MT"/>
                <a:cs typeface="Arial MT"/>
              </a:rPr>
              <a:t> 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27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maximum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425" dirty="0">
                <a:latin typeface="Arial MT"/>
                <a:cs typeface="Arial MT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55.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412115" indent="-400050">
              <a:lnSpc>
                <a:spcPct val="100000"/>
              </a:lnSpc>
              <a:buSzPct val="112500"/>
              <a:buAutoNum type="arabicPeriod"/>
              <a:tabLst>
                <a:tab pos="412115" algn="l"/>
                <a:tab pos="412750" algn="l"/>
              </a:tabLst>
            </a:pPr>
            <a:r>
              <a:rPr sz="1600" spc="-5" dirty="0">
                <a:latin typeface="Arial MT"/>
                <a:cs typeface="Arial MT"/>
              </a:rPr>
              <a:t>maximum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hundreds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85,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minimum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eriod"/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SzPct val="112500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 MT"/>
                <a:cs typeface="Arial MT"/>
              </a:rPr>
              <a:t>Maximum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fifties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157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and minimum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30.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3929" y="1029273"/>
            <a:ext cx="5673451" cy="50608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037" y="113538"/>
            <a:ext cx="6259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Best</a:t>
            </a:r>
            <a:r>
              <a:rPr sz="3600" spc="-20" dirty="0"/>
              <a:t> </a:t>
            </a:r>
            <a:r>
              <a:rPr sz="3600" spc="-5" dirty="0"/>
              <a:t>and</a:t>
            </a:r>
            <a:r>
              <a:rPr sz="3600" spc="-15" dirty="0"/>
              <a:t> </a:t>
            </a:r>
            <a:r>
              <a:rPr sz="3600" dirty="0"/>
              <a:t>average</a:t>
            </a:r>
            <a:r>
              <a:rPr sz="3600" spc="-20" dirty="0"/>
              <a:t> </a:t>
            </a:r>
            <a:r>
              <a:rPr sz="3600" dirty="0"/>
              <a:t>player</a:t>
            </a:r>
            <a:r>
              <a:rPr sz="3600" spc="-35" dirty="0"/>
              <a:t> </a:t>
            </a:r>
            <a:r>
              <a:rPr sz="3600" dirty="0"/>
              <a:t>in</a:t>
            </a:r>
            <a:r>
              <a:rPr sz="3600" spc="-15" dirty="0"/>
              <a:t> </a:t>
            </a:r>
            <a:r>
              <a:rPr sz="3600" dirty="0"/>
              <a:t>INDIA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63067" y="921512"/>
            <a:ext cx="20967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Calibri"/>
                <a:cs typeface="Calibri"/>
              </a:rPr>
              <a:t>Best</a:t>
            </a:r>
            <a:r>
              <a:rPr sz="1900" b="1" spc="-2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players</a:t>
            </a:r>
            <a:r>
              <a:rPr sz="1900" b="1" spc="-15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[top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10]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813" y="4364863"/>
            <a:ext cx="3068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player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India</a:t>
            </a:r>
            <a:r>
              <a:rPr sz="2000" spc="4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1" y="4789551"/>
            <a:ext cx="2163445" cy="3111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000" b="1" spc="-5" dirty="0">
                <a:solidFill>
                  <a:srgbClr val="0D0D0D"/>
                </a:solidFill>
                <a:latin typeface="Calibri"/>
                <a:cs typeface="Calibri"/>
              </a:rPr>
              <a:t>SACHIN</a:t>
            </a:r>
            <a:r>
              <a:rPr sz="2000" b="1" spc="-5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D0D0D"/>
                </a:solidFill>
                <a:latin typeface="Calibri"/>
                <a:cs typeface="Calibri"/>
              </a:rPr>
              <a:t>TENDULKAR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8029" y="921512"/>
            <a:ext cx="24822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Calibri"/>
                <a:cs typeface="Calibri"/>
              </a:rPr>
              <a:t>Average</a:t>
            </a:r>
            <a:r>
              <a:rPr sz="1900" b="1" spc="-2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players</a:t>
            </a:r>
            <a:r>
              <a:rPr sz="1900" b="1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[top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10]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6129" y="4425188"/>
            <a:ext cx="367537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average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player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from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4328" y="4849876"/>
            <a:ext cx="983615" cy="3111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330"/>
              </a:lnSpc>
            </a:pP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JADEJA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080" y="1321870"/>
            <a:ext cx="5545185" cy="24337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5770" y="1348723"/>
            <a:ext cx="5652518" cy="2366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8665" y="72389"/>
            <a:ext cx="1167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6958" y="5177408"/>
            <a:ext cx="455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India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started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163" y="5506364"/>
            <a:ext cx="2235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carrier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21" y="5861037"/>
            <a:ext cx="3395979" cy="37211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,1</a:t>
            </a:r>
            <a:r>
              <a:rPr sz="2400" spc="-1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,1</a:t>
            </a:r>
            <a:r>
              <a:rPr sz="2400" spc="-1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,1</a:t>
            </a:r>
            <a:r>
              <a:rPr sz="2400" spc="-1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6</a:t>
            </a:r>
            <a:r>
              <a:rPr sz="2400" dirty="0">
                <a:latin typeface="Calibri"/>
                <a:cs typeface="Calibri"/>
              </a:rPr>
              <a:t>,2</a:t>
            </a:r>
            <a:r>
              <a:rPr sz="2400" spc="-1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0394" y="5108575"/>
            <a:ext cx="4279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players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retired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5105" y="5463311"/>
            <a:ext cx="628650" cy="37211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785"/>
              </a:lnSpc>
            </a:pPr>
            <a:r>
              <a:rPr sz="2400" spc="-5" dirty="0">
                <a:latin typeface="Calibri"/>
                <a:cs typeface="Calibri"/>
              </a:rPr>
              <a:t>2022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265" y="918972"/>
            <a:ext cx="5138967" cy="39928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9918" y="935735"/>
            <a:ext cx="5621078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2760" y="221742"/>
            <a:ext cx="2106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Australia</a:t>
            </a:r>
          </a:p>
        </p:txBody>
      </p:sp>
      <p:sp>
        <p:nvSpPr>
          <p:cNvPr id="3" name="object 3"/>
          <p:cNvSpPr/>
          <p:nvPr/>
        </p:nvSpPr>
        <p:spPr>
          <a:xfrm>
            <a:off x="1522349" y="1897760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4">
                <a:moveTo>
                  <a:pt x="39624" y="0"/>
                </a:moveTo>
                <a:lnTo>
                  <a:pt x="0" y="0"/>
                </a:lnTo>
                <a:lnTo>
                  <a:pt x="0" y="10667"/>
                </a:lnTo>
                <a:lnTo>
                  <a:pt x="39624" y="10667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2730" y="2153792"/>
            <a:ext cx="43180" cy="10795"/>
          </a:xfrm>
          <a:custGeom>
            <a:avLst/>
            <a:gdLst/>
            <a:ahLst/>
            <a:cxnLst/>
            <a:rect l="l" t="t" r="r" b="b"/>
            <a:pathLst>
              <a:path w="43180" h="10794">
                <a:moveTo>
                  <a:pt x="42671" y="0"/>
                </a:moveTo>
                <a:lnTo>
                  <a:pt x="0" y="0"/>
                </a:lnTo>
                <a:lnTo>
                  <a:pt x="0" y="10667"/>
                </a:lnTo>
                <a:lnTo>
                  <a:pt x="42671" y="10667"/>
                </a:lnTo>
                <a:lnTo>
                  <a:pt x="426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1548" y="3302889"/>
            <a:ext cx="82550" cy="10795"/>
          </a:xfrm>
          <a:custGeom>
            <a:avLst/>
            <a:gdLst/>
            <a:ahLst/>
            <a:cxnLst/>
            <a:rect l="l" t="t" r="r" b="b"/>
            <a:pathLst>
              <a:path w="82550" h="10795">
                <a:moveTo>
                  <a:pt x="82295" y="0"/>
                </a:moveTo>
                <a:lnTo>
                  <a:pt x="0" y="0"/>
                </a:lnTo>
                <a:lnTo>
                  <a:pt x="0" y="10667"/>
                </a:lnTo>
                <a:lnTo>
                  <a:pt x="82295" y="10667"/>
                </a:lnTo>
                <a:lnTo>
                  <a:pt x="82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0317" y="5220080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5">
                <a:moveTo>
                  <a:pt x="39624" y="0"/>
                </a:moveTo>
                <a:lnTo>
                  <a:pt x="0" y="0"/>
                </a:lnTo>
                <a:lnTo>
                  <a:pt x="0" y="10668"/>
                </a:lnTo>
                <a:lnTo>
                  <a:pt x="39624" y="10668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5459" y="1002918"/>
            <a:ext cx="3580129" cy="46374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020"/>
              </a:lnSpc>
              <a:spcBef>
                <a:spcPts val="260"/>
              </a:spcBef>
              <a:buClr>
                <a:srgbClr val="000000"/>
              </a:buClr>
              <a:buSzPct val="133333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2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550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  <a:p>
            <a:pPr marL="355600" marR="59055" indent="-342900">
              <a:lnSpc>
                <a:spcPct val="125800"/>
              </a:lnSpc>
              <a:spcBef>
                <a:spcPts val="520"/>
              </a:spcBef>
              <a:buClr>
                <a:srgbClr val="000000"/>
              </a:buClr>
              <a:buSzPct val="133333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2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2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630</a:t>
            </a:r>
            <a:r>
              <a:rPr sz="12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80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000">
              <a:latin typeface="Arial"/>
              <a:cs typeface="Arial"/>
            </a:endParaRPr>
          </a:p>
          <a:p>
            <a:pPr marL="398145" indent="-38608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133333"/>
              <a:buAutoNum type="arabicPeriod"/>
              <a:tabLst>
                <a:tab pos="398145" algn="l"/>
                <a:tab pos="398780" algn="l"/>
                <a:tab pos="1922145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 not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	</a:t>
            </a:r>
            <a:r>
              <a:rPr sz="12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90</a:t>
            </a:r>
            <a:r>
              <a:rPr sz="12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1</a:t>
            </a:r>
            <a:r>
              <a:rPr sz="12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5.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90"/>
              </a:spcBef>
              <a:buClr>
                <a:srgbClr val="000000"/>
              </a:buClr>
              <a:buSzPct val="133333"/>
              <a:buAutoNum type="arabicPeriod"/>
              <a:tabLst>
                <a:tab pos="354965" algn="l"/>
                <a:tab pos="355600" algn="l"/>
              </a:tabLst>
            </a:pP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200" spc="3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45</a:t>
            </a:r>
            <a:r>
              <a:rPr sz="12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spc="3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15.</a:t>
            </a:r>
            <a:endParaRPr sz="1200">
              <a:latin typeface="Arial"/>
              <a:cs typeface="Arial"/>
            </a:endParaRPr>
          </a:p>
          <a:p>
            <a:pPr marL="355600" marR="186690" indent="-342900">
              <a:lnSpc>
                <a:spcPct val="125800"/>
              </a:lnSpc>
              <a:spcBef>
                <a:spcPts val="610"/>
              </a:spcBef>
              <a:buClr>
                <a:srgbClr val="000000"/>
              </a:buClr>
              <a:buSzPct val="133333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total </a:t>
            </a:r>
            <a:r>
              <a:rPr sz="1200" spc="-5" dirty="0">
                <a:latin typeface="Arial MT"/>
                <a:cs typeface="Arial MT"/>
              </a:rPr>
              <a:t>runs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26844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5500.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SzPct val="133333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340</a:t>
            </a:r>
            <a:r>
              <a:rPr sz="1200" b="1" u="sng" spc="3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endParaRPr sz="1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95"/>
              </a:spcBef>
            </a:pP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123.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SzPct val="133333"/>
              <a:buAutoNum type="arabicPeriod" startAt="7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Minimum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average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25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endParaRPr sz="1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95"/>
              </a:spcBef>
            </a:pP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45.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398145" indent="-386080">
              <a:lnSpc>
                <a:spcPct val="100000"/>
              </a:lnSpc>
              <a:buSzPct val="133333"/>
              <a:buAutoNum type="arabicPeriod" startAt="8"/>
              <a:tabLst>
                <a:tab pos="398145" algn="l"/>
                <a:tab pos="39878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hundreds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63,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2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10.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90"/>
              </a:spcBef>
              <a:buSzPct val="133333"/>
              <a:buAutoNum type="arabicPeriod" startAt="8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fifties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142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15.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8367" y="876300"/>
            <a:ext cx="7456931" cy="54208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941" y="0"/>
            <a:ext cx="7805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Best and</a:t>
            </a:r>
            <a:r>
              <a:rPr sz="4000" dirty="0"/>
              <a:t> </a:t>
            </a:r>
            <a:r>
              <a:rPr sz="4000" spc="-5" dirty="0"/>
              <a:t>average players</a:t>
            </a:r>
            <a:r>
              <a:rPr sz="4000" spc="5" dirty="0"/>
              <a:t> </a:t>
            </a:r>
            <a:r>
              <a:rPr sz="4000" spc="-5" dirty="0"/>
              <a:t>in</a:t>
            </a:r>
            <a:r>
              <a:rPr sz="4000" spc="5" dirty="0"/>
              <a:t> </a:t>
            </a:r>
            <a:r>
              <a:rPr sz="4000" spc="-5" dirty="0"/>
              <a:t>Australia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47368" y="755396"/>
            <a:ext cx="794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5430" algn="l"/>
              </a:tabLst>
            </a:pPr>
            <a:r>
              <a:rPr sz="3000" b="1" baseline="1388" dirty="0">
                <a:latin typeface="Calibri"/>
                <a:cs typeface="Calibri"/>
              </a:rPr>
              <a:t>Best</a:t>
            </a:r>
            <a:r>
              <a:rPr sz="3000" b="1" spc="-7" baseline="1388" dirty="0">
                <a:latin typeface="Calibri"/>
                <a:cs typeface="Calibri"/>
              </a:rPr>
              <a:t> </a:t>
            </a:r>
            <a:r>
              <a:rPr sz="3000" b="1" baseline="1388" dirty="0">
                <a:latin typeface="Calibri"/>
                <a:cs typeface="Calibri"/>
              </a:rPr>
              <a:t>players</a:t>
            </a:r>
            <a:r>
              <a:rPr sz="3000" b="1" spc="7" baseline="1388" dirty="0">
                <a:latin typeface="Calibri"/>
                <a:cs typeface="Calibri"/>
              </a:rPr>
              <a:t> </a:t>
            </a:r>
            <a:r>
              <a:rPr sz="3000" b="1" baseline="1388" dirty="0">
                <a:latin typeface="Calibri"/>
                <a:cs typeface="Calibri"/>
              </a:rPr>
              <a:t>(top</a:t>
            </a:r>
            <a:r>
              <a:rPr sz="3000" b="1" spc="-22" baseline="1388" dirty="0">
                <a:latin typeface="Calibri"/>
                <a:cs typeface="Calibri"/>
              </a:rPr>
              <a:t> </a:t>
            </a:r>
            <a:r>
              <a:rPr sz="3000" b="1" baseline="1388" dirty="0">
                <a:latin typeface="Calibri"/>
                <a:cs typeface="Calibri"/>
              </a:rPr>
              <a:t>10)	</a:t>
            </a:r>
            <a:r>
              <a:rPr sz="2000" b="1" spc="-5" dirty="0">
                <a:latin typeface="Calibri"/>
                <a:cs typeface="Calibri"/>
              </a:rPr>
              <a:t>Average </a:t>
            </a:r>
            <a:r>
              <a:rPr sz="2000" b="1" dirty="0">
                <a:latin typeface="Calibri"/>
                <a:cs typeface="Calibri"/>
              </a:rPr>
              <a:t>players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(top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10)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299" y="4630039"/>
            <a:ext cx="3089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player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Australia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037" y="4969128"/>
            <a:ext cx="1191895" cy="28067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1800" b="1" spc="-5" dirty="0">
                <a:latin typeface="Calibri"/>
                <a:cs typeface="Calibri"/>
              </a:rPr>
              <a:t>RT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PONTING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6129" y="4660519"/>
            <a:ext cx="4670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average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Australia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029" y="4917185"/>
            <a:ext cx="21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6976" y="4942204"/>
            <a:ext cx="1633855" cy="37211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785"/>
              </a:lnSpc>
            </a:pPr>
            <a:r>
              <a:rPr sz="2400" b="1" dirty="0">
                <a:latin typeface="Calibri"/>
                <a:cs typeface="Calibri"/>
              </a:rPr>
              <a:t>KD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WALTERS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10" y="1247256"/>
            <a:ext cx="5615348" cy="29783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286255"/>
            <a:ext cx="5807446" cy="29410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409" y="0"/>
            <a:ext cx="106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Span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3040" y="5402681"/>
            <a:ext cx="5430520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1040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Australia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most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players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started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their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carrier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year 1993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402681"/>
            <a:ext cx="4463415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1040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Most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players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got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retired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year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2023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39" y="805236"/>
            <a:ext cx="5380166" cy="4377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2940" y="762451"/>
            <a:ext cx="6009089" cy="4111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2341" y="39750"/>
            <a:ext cx="2147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PAKISTAN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079240" y="2875660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20" h="10794">
                <a:moveTo>
                  <a:pt x="45720" y="0"/>
                </a:moveTo>
                <a:lnTo>
                  <a:pt x="0" y="0"/>
                </a:lnTo>
                <a:lnTo>
                  <a:pt x="0" y="10667"/>
                </a:lnTo>
                <a:lnTo>
                  <a:pt x="45720" y="10667"/>
                </a:lnTo>
                <a:lnTo>
                  <a:pt x="457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9590" y="3516854"/>
            <a:ext cx="1371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10" dirty="0">
                <a:latin typeface="Arial MT"/>
                <a:cs typeface="Arial MT"/>
              </a:rPr>
              <a:t>0.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2244" y="4088765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20" h="10795">
                <a:moveTo>
                  <a:pt x="45720" y="0"/>
                </a:moveTo>
                <a:lnTo>
                  <a:pt x="0" y="0"/>
                </a:lnTo>
                <a:lnTo>
                  <a:pt x="0" y="10668"/>
                </a:lnTo>
                <a:lnTo>
                  <a:pt x="45720" y="10668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8432" y="5173853"/>
            <a:ext cx="47625" cy="10795"/>
          </a:xfrm>
          <a:custGeom>
            <a:avLst/>
            <a:gdLst/>
            <a:ahLst/>
            <a:cxnLst/>
            <a:rect l="l" t="t" r="r" b="b"/>
            <a:pathLst>
              <a:path w="47625" h="10795">
                <a:moveTo>
                  <a:pt x="47243" y="0"/>
                </a:moveTo>
                <a:lnTo>
                  <a:pt x="0" y="0"/>
                </a:lnTo>
                <a:lnTo>
                  <a:pt x="0" y="10668"/>
                </a:lnTo>
                <a:lnTo>
                  <a:pt x="47243" y="10668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011" y="1236625"/>
            <a:ext cx="4055745" cy="43846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3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470</a:t>
            </a:r>
            <a:r>
              <a:rPr sz="13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20"/>
              </a:spcBef>
            </a:pP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148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SzPct val="138461"/>
              <a:buAutoNum type="arabicPeriod" startAt="2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u="sng" spc="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300" spc="3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3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495</a:t>
            </a:r>
            <a:r>
              <a:rPr sz="1300" b="1" u="sng" spc="37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25"/>
              </a:spcBef>
            </a:pP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200.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138461"/>
              <a:buAutoNum type="arabicPeriod" startAt="3"/>
              <a:tabLst>
                <a:tab pos="400685" algn="l"/>
                <a:tab pos="401320" algn="l"/>
                <a:tab pos="2058035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	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69</a:t>
            </a:r>
            <a:r>
              <a:rPr sz="13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8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0000"/>
              </a:buClr>
              <a:buSzPct val="138461"/>
              <a:buAutoNum type="arabicPeriod" startAt="3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3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45</a:t>
            </a:r>
            <a:r>
              <a:rPr sz="1300" b="1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3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11.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0000"/>
              </a:buClr>
              <a:buSzPct val="138461"/>
              <a:buAutoNum type="arabicPeriod" startAt="3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4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total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runs</a:t>
            </a:r>
            <a:r>
              <a:rPr sz="1300" spc="38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17177</a:t>
            </a:r>
            <a:r>
              <a:rPr sz="1300" b="1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600</a:t>
            </a:r>
            <a:endParaRPr sz="13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SzPct val="138461"/>
              <a:buAutoNum type="arabicPeriod" startAt="3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highest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320</a:t>
            </a:r>
            <a:r>
              <a:rPr sz="1300" b="1" u="sng" spc="3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120</a:t>
            </a:r>
            <a:r>
              <a:rPr sz="1300" b="1" spc="-5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SzPct val="138461"/>
              <a:buAutoNum type="arabicPeriod" startAt="3"/>
              <a:tabLst>
                <a:tab pos="354965" algn="l"/>
                <a:tab pos="355600" algn="l"/>
              </a:tabLst>
            </a:pP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average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18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 maximum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25"/>
              </a:spcBef>
            </a:pP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52.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20"/>
              </a:spcBef>
              <a:buSzPct val="138461"/>
              <a:buAutoNum type="arabicPeriod" startAt="8"/>
              <a:tabLst>
                <a:tab pos="400685" algn="l"/>
                <a:tab pos="401320" algn="l"/>
              </a:tabLst>
            </a:pP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hundreds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42,</a:t>
            </a:r>
            <a:r>
              <a:rPr sz="13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8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8 .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SzPct val="138461"/>
              <a:buAutoNum type="arabicPeriod" startAt="8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fifties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90</a:t>
            </a:r>
            <a:r>
              <a:rPr sz="1300" b="1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34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18.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4755" y="932687"/>
            <a:ext cx="7353300" cy="5298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660" y="1315974"/>
            <a:ext cx="10280015" cy="32333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90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latin typeface="Calibri"/>
                <a:cs typeface="Calibri"/>
              </a:rPr>
              <a:t>Background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Calibri"/>
              <a:cs typeface="Calibri"/>
            </a:endParaRPr>
          </a:p>
          <a:p>
            <a:pPr marL="1463040" marR="7679055" indent="-1405255">
              <a:lnSpc>
                <a:spcPct val="114999"/>
              </a:lnSpc>
              <a:tabLst>
                <a:tab pos="1419860" algn="l"/>
              </a:tabLst>
            </a:pPr>
            <a:r>
              <a:rPr sz="1600" b="1" spc="-5" dirty="0">
                <a:latin typeface="Calibri"/>
                <a:cs typeface="Calibri"/>
              </a:rPr>
              <a:t>NAME	: </a:t>
            </a:r>
            <a:r>
              <a:rPr sz="1600" spc="-25" dirty="0">
                <a:latin typeface="Lucida Sans Unicode"/>
                <a:cs typeface="Lucida Sans Unicode"/>
              </a:rPr>
              <a:t>SHUBHAM</a:t>
            </a:r>
            <a:r>
              <a:rPr lang="en-IN" sz="1600" spc="-25" dirty="0">
                <a:latin typeface="Lucida Sans Unicode"/>
                <a:cs typeface="Lucida Sans Unicode"/>
              </a:rPr>
              <a:t> </a:t>
            </a:r>
            <a:r>
              <a:rPr sz="1600" spc="40" dirty="0">
                <a:latin typeface="Lucida Sans Unicode"/>
                <a:cs typeface="Lucida Sans Unicode"/>
              </a:rPr>
              <a:t>S</a:t>
            </a:r>
            <a:r>
              <a:rPr sz="1600" spc="-135" dirty="0">
                <a:latin typeface="Lucida Sans Unicode"/>
                <a:cs typeface="Lucida Sans Unicode"/>
              </a:rPr>
              <a:t>A</a:t>
            </a:r>
            <a:r>
              <a:rPr sz="1600" spc="-65" dirty="0">
                <a:latin typeface="Lucida Sans Unicode"/>
                <a:cs typeface="Lucida Sans Unicode"/>
              </a:rPr>
              <a:t>N</a:t>
            </a:r>
            <a:r>
              <a:rPr sz="1600" spc="-85" dirty="0">
                <a:latin typeface="Lucida Sans Unicode"/>
                <a:cs typeface="Lucida Sans Unicode"/>
              </a:rPr>
              <a:t>K</a:t>
            </a:r>
            <a:r>
              <a:rPr sz="1600" dirty="0">
                <a:latin typeface="Lucida Sans Unicode"/>
                <a:cs typeface="Lucida Sans Unicode"/>
              </a:rPr>
              <a:t>L</a:t>
            </a:r>
            <a:r>
              <a:rPr sz="1600" spc="20" dirty="0">
                <a:latin typeface="Lucida Sans Unicode"/>
                <a:cs typeface="Lucida Sans Unicode"/>
              </a:rPr>
              <a:t>E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45" dirty="0">
                <a:latin typeface="Lucida Sans Unicode"/>
                <a:cs typeface="Lucida Sans Unicode"/>
              </a:rPr>
              <a:t>H</a:t>
            </a:r>
            <a:r>
              <a:rPr sz="1600" spc="-145" dirty="0">
                <a:latin typeface="Lucida Sans Unicode"/>
                <a:cs typeface="Lucida Sans Unicode"/>
              </a:rPr>
              <a:t>A</a:t>
            </a:r>
            <a:endParaRPr sz="1600" dirty="0">
              <a:latin typeface="Lucida Sans Unicode"/>
              <a:cs typeface="Lucida Sans Unicode"/>
            </a:endParaRPr>
          </a:p>
          <a:p>
            <a:pPr marL="57785">
              <a:lnSpc>
                <a:spcPct val="100000"/>
              </a:lnSpc>
              <a:spcBef>
                <a:spcPts val="245"/>
              </a:spcBef>
            </a:pPr>
            <a:r>
              <a:rPr sz="1600" b="1" spc="-5" dirty="0">
                <a:latin typeface="Calibri"/>
                <a:cs typeface="Calibri"/>
              </a:rPr>
              <a:t>QUALIFICATION: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BCA</a:t>
            </a:r>
            <a:endParaRPr sz="1600" dirty="0">
              <a:latin typeface="Lucida Sans Unicode"/>
              <a:cs typeface="Lucida Sans Unicode"/>
            </a:endParaRPr>
          </a:p>
          <a:p>
            <a:pPr marL="244475">
              <a:lnSpc>
                <a:spcPct val="100000"/>
              </a:lnSpc>
              <a:spcBef>
                <a:spcPts val="1810"/>
              </a:spcBef>
            </a:pPr>
            <a:r>
              <a:rPr sz="1600" b="1" spc="-5" dirty="0">
                <a:latin typeface="Trebuchet MS"/>
                <a:cs typeface="Trebuchet MS"/>
              </a:rPr>
              <a:t>WHY</a:t>
            </a:r>
            <a:r>
              <a:rPr sz="1600" b="1" spc="9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THIS</a:t>
            </a:r>
            <a:r>
              <a:rPr sz="1600" b="1" spc="13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PROJECT:</a:t>
            </a:r>
            <a:endParaRPr sz="1600" dirty="0">
              <a:latin typeface="Trebuchet MS"/>
              <a:cs typeface="Trebuchet MS"/>
            </a:endParaRPr>
          </a:p>
          <a:p>
            <a:pPr marL="86995" marR="5080" indent="156845">
              <a:lnSpc>
                <a:spcPct val="103099"/>
              </a:lnSpc>
              <a:spcBef>
                <a:spcPts val="50"/>
              </a:spcBef>
            </a:pP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world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getting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digitalized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lots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lots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data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being generated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every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second.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The study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these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data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analysis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30" dirty="0">
                <a:latin typeface="Calibri"/>
                <a:cs typeface="Calibri"/>
              </a:rPr>
              <a:t>is</a:t>
            </a:r>
            <a:r>
              <a:rPr lang="en-US"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getting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more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more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important.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statistics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student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found interesting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interesting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chose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DATA SCIENCE.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 dirty="0">
              <a:latin typeface="Calibri"/>
              <a:cs typeface="Calibri"/>
            </a:endParaRPr>
          </a:p>
          <a:p>
            <a:pPr marL="226695">
              <a:lnSpc>
                <a:spcPct val="100000"/>
              </a:lnSpc>
            </a:pPr>
            <a:r>
              <a:rPr sz="1800" b="1" spc="-35" dirty="0">
                <a:latin typeface="Trebuchet MS"/>
                <a:cs typeface="Trebuchet MS"/>
              </a:rPr>
              <a:t>ANY</a:t>
            </a:r>
            <a:r>
              <a:rPr sz="1800" b="1" spc="110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EXPERIENCE:</a:t>
            </a:r>
            <a:r>
              <a:rPr sz="1800" b="1" spc="225" dirty="0">
                <a:latin typeface="Trebuchet MS"/>
                <a:cs typeface="Trebuchet MS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FRESHER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374" y="335407"/>
            <a:ext cx="182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spc="-7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spc="-160" dirty="0">
                <a:solidFill>
                  <a:srgbClr val="FF0000"/>
                </a:solidFill>
                <a:latin typeface="Tahoma"/>
                <a:cs typeface="Tahoma"/>
              </a:rPr>
              <a:t>out</a:t>
            </a:r>
            <a:r>
              <a:rPr sz="3200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spc="-27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9660" y="161924"/>
            <a:ext cx="84855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Best</a:t>
            </a:r>
            <a:r>
              <a:rPr spc="-2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average</a:t>
            </a:r>
            <a:r>
              <a:rPr spc="-5" dirty="0"/>
              <a:t> </a:t>
            </a:r>
            <a:r>
              <a:rPr dirty="0"/>
              <a:t>players</a:t>
            </a:r>
            <a:r>
              <a:rPr spc="-30" dirty="0"/>
              <a:t> </a:t>
            </a:r>
            <a:r>
              <a:rPr dirty="0"/>
              <a:t>in</a:t>
            </a:r>
            <a:r>
              <a:rPr spc="-5" dirty="0"/>
              <a:t> Pakistan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7368" y="1100074"/>
            <a:ext cx="845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5430" algn="l"/>
              </a:tabLst>
            </a:pPr>
            <a:r>
              <a:rPr sz="2400" b="1" dirty="0">
                <a:latin typeface="Calibri"/>
                <a:cs typeface="Calibri"/>
              </a:rPr>
              <a:t>Best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dirty="0">
                <a:latin typeface="Calibri"/>
                <a:cs typeface="Calibri"/>
              </a:rPr>
              <a:t> [top</a:t>
            </a:r>
            <a:r>
              <a:rPr sz="2400" b="1" spc="-5" dirty="0">
                <a:latin typeface="Calibri"/>
                <a:cs typeface="Calibri"/>
              </a:rPr>
              <a:t> 10]	Average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[top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5325567"/>
            <a:ext cx="4307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Pakistan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50" y="5679833"/>
            <a:ext cx="1808480" cy="372110"/>
          </a:xfrm>
          <a:prstGeom prst="rect">
            <a:avLst/>
          </a:prstGeom>
          <a:solidFill>
            <a:srgbClr val="008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b="1" dirty="0">
                <a:latin typeface="Calibri"/>
                <a:cs typeface="Calibri"/>
              </a:rPr>
              <a:t>YONISH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KHAN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6129" y="5278323"/>
            <a:ext cx="4758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average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Pakistan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0840" y="5632703"/>
            <a:ext cx="1538605" cy="372110"/>
          </a:xfrm>
          <a:prstGeom prst="rect">
            <a:avLst/>
          </a:prstGeom>
          <a:solidFill>
            <a:srgbClr val="008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780"/>
              </a:lnSpc>
            </a:pPr>
            <a:r>
              <a:rPr sz="2400" spc="-5" dirty="0">
                <a:latin typeface="Calibri"/>
                <a:cs typeface="Calibri"/>
              </a:rPr>
              <a:t>MOIN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KHAN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0" y="1935618"/>
            <a:ext cx="5554018" cy="2836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200" y="1891283"/>
            <a:ext cx="5844540" cy="28699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</a:t>
            </a:r>
            <a:r>
              <a:rPr spc="-15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228" y="5414568"/>
            <a:ext cx="4589145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040"/>
              </a:spcBef>
            </a:pPr>
            <a:r>
              <a:rPr sz="2600" dirty="0">
                <a:latin typeface="Calibri"/>
                <a:cs typeface="Calibri"/>
              </a:rPr>
              <a:t>MOST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players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started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their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carrier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years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2010,2015,1990,1996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414568"/>
            <a:ext cx="4608195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1040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Most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players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retired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year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2023.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349" y="990599"/>
            <a:ext cx="5334903" cy="39928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1960" y="1010411"/>
            <a:ext cx="5436287" cy="3970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3678" y="39750"/>
            <a:ext cx="2106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EN</a:t>
            </a:r>
            <a:r>
              <a:rPr sz="4000" spc="-20" dirty="0"/>
              <a:t>G</a:t>
            </a:r>
            <a:r>
              <a:rPr sz="4000" spc="-5" dirty="0"/>
              <a:t>LAND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65351" y="1825244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4">
                <a:moveTo>
                  <a:pt x="53339" y="0"/>
                </a:moveTo>
                <a:lnTo>
                  <a:pt x="0" y="0"/>
                </a:lnTo>
                <a:lnTo>
                  <a:pt x="0" y="10667"/>
                </a:lnTo>
                <a:lnTo>
                  <a:pt x="53339" y="10667"/>
                </a:lnTo>
                <a:lnTo>
                  <a:pt x="533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0875" y="1825243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45720" y="0"/>
                </a:lnTo>
                <a:lnTo>
                  <a:pt x="0" y="0"/>
                </a:lnTo>
                <a:lnTo>
                  <a:pt x="0" y="10668"/>
                </a:lnTo>
                <a:lnTo>
                  <a:pt x="45720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0242" y="2507995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20" h="10794">
                <a:moveTo>
                  <a:pt x="45720" y="0"/>
                </a:moveTo>
                <a:lnTo>
                  <a:pt x="0" y="0"/>
                </a:lnTo>
                <a:lnTo>
                  <a:pt x="0" y="10667"/>
                </a:lnTo>
                <a:lnTo>
                  <a:pt x="45720" y="10667"/>
                </a:lnTo>
                <a:lnTo>
                  <a:pt x="457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9474" y="4275835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5">
                <a:moveTo>
                  <a:pt x="45719" y="0"/>
                </a:moveTo>
                <a:lnTo>
                  <a:pt x="0" y="0"/>
                </a:lnTo>
                <a:lnTo>
                  <a:pt x="0" y="10668"/>
                </a:lnTo>
                <a:lnTo>
                  <a:pt x="45719" y="10668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7910" y="5360923"/>
            <a:ext cx="48895" cy="10795"/>
          </a:xfrm>
          <a:custGeom>
            <a:avLst/>
            <a:gdLst/>
            <a:ahLst/>
            <a:cxnLst/>
            <a:rect l="l" t="t" r="r" b="b"/>
            <a:pathLst>
              <a:path w="48894" h="10795">
                <a:moveTo>
                  <a:pt x="48768" y="0"/>
                </a:moveTo>
                <a:lnTo>
                  <a:pt x="0" y="0"/>
                </a:lnTo>
                <a:lnTo>
                  <a:pt x="0" y="10667"/>
                </a:lnTo>
                <a:lnTo>
                  <a:pt x="48768" y="10667"/>
                </a:lnTo>
                <a:lnTo>
                  <a:pt x="48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9643" y="868832"/>
            <a:ext cx="3694429" cy="49390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54965" marR="5080" indent="-342900">
              <a:lnSpc>
                <a:spcPts val="2180"/>
              </a:lnSpc>
              <a:spcBef>
                <a:spcPts val="28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310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u="sng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61</a:t>
            </a:r>
            <a:endParaRPr sz="1300">
              <a:latin typeface="Arial"/>
              <a:cs typeface="Arial"/>
            </a:endParaRPr>
          </a:p>
          <a:p>
            <a:pPr marL="354965" marR="13335" indent="-342900">
              <a:lnSpc>
                <a:spcPct val="124300"/>
              </a:lnSpc>
              <a:spcBef>
                <a:spcPts val="42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  <a:tab pos="2682875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300" spc="3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484	and</a:t>
            </a:r>
            <a:r>
              <a:rPr sz="13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300" spc="-3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111</a:t>
            </a:r>
            <a:endParaRPr sz="1300">
              <a:latin typeface="Arial MT"/>
              <a:cs typeface="Arial MT"/>
            </a:endParaRPr>
          </a:p>
          <a:p>
            <a:pPr marL="401320" indent="-388620">
              <a:lnSpc>
                <a:spcPct val="100000"/>
              </a:lnSpc>
              <a:spcBef>
                <a:spcPts val="1130"/>
              </a:spcBef>
              <a:buClr>
                <a:srgbClr val="000000"/>
              </a:buClr>
              <a:buSzPct val="138461"/>
              <a:buAutoNum type="arabicPeriod"/>
              <a:tabLst>
                <a:tab pos="400685" algn="l"/>
                <a:tab pos="401320" algn="l"/>
                <a:tab pos="2286635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53	and</a:t>
            </a: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4</a:t>
            </a:r>
            <a:r>
              <a:rPr sz="13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3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45</a:t>
            </a:r>
            <a:r>
              <a:rPr sz="1300" b="1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3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11.</a:t>
            </a:r>
            <a:endParaRPr sz="1300">
              <a:latin typeface="Arial"/>
              <a:cs typeface="Arial"/>
            </a:endParaRPr>
          </a:p>
          <a:p>
            <a:pPr marL="354965" marR="83185" indent="-342900">
              <a:lnSpc>
                <a:spcPct val="124300"/>
              </a:lnSpc>
              <a:spcBef>
                <a:spcPts val="50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total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runs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21282</a:t>
            </a:r>
            <a:r>
              <a:rPr sz="1300" b="1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5797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highest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254</a:t>
            </a:r>
            <a:r>
              <a:rPr sz="1300" b="1" u="sng" spc="3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25"/>
              </a:spcBef>
            </a:pPr>
            <a:r>
              <a:rPr sz="1300" spc="-5" dirty="0">
                <a:latin typeface="Arial MT"/>
                <a:cs typeface="Arial MT"/>
              </a:rPr>
              <a:t>211</a:t>
            </a:r>
            <a:r>
              <a:rPr sz="1300" b="1" spc="-5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4965" marR="43180" indent="-342900">
              <a:lnSpc>
                <a:spcPct val="124300"/>
              </a:lnSpc>
              <a:spcBef>
                <a:spcPts val="600"/>
              </a:spcBef>
              <a:buSzPct val="138461"/>
              <a:buAutoNum type="arabicPeriod" startAt="7"/>
              <a:tabLst>
                <a:tab pos="354965" algn="l"/>
                <a:tab pos="355600" algn="l"/>
              </a:tabLst>
            </a:pP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average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26</a:t>
            </a:r>
            <a:r>
              <a:rPr sz="1300" spc="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maximum </a:t>
            </a:r>
            <a:r>
              <a:rPr sz="1300" spc="-34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58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20"/>
              </a:spcBef>
              <a:buSzPct val="138461"/>
              <a:buAutoNum type="arabicPeriod" startAt="7"/>
              <a:tabLst>
                <a:tab pos="400685" algn="l"/>
                <a:tab pos="401320" algn="l"/>
              </a:tabLst>
            </a:pP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hundreds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55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,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8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30"/>
              </a:spcBef>
              <a:buSzPct val="138461"/>
              <a:buAutoNum type="arabicPeriod" startAt="7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fifties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110</a:t>
            </a:r>
            <a:r>
              <a:rPr sz="1300" b="1" spc="20" dirty="0"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37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23.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8309" y="756353"/>
            <a:ext cx="6653413" cy="53585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105282"/>
            <a:ext cx="9610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Calibri"/>
                <a:cs typeface="Calibri"/>
              </a:rPr>
              <a:t>BEST</a:t>
            </a:r>
            <a:r>
              <a:rPr sz="4000" b="0" spc="-1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AND AVERAGE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PLAYERS FROM</a:t>
            </a:r>
            <a:r>
              <a:rPr sz="4000" b="0" spc="-1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ENGLAND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4016" y="820293"/>
            <a:ext cx="2719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BEST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PLAYERS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294" y="5225922"/>
            <a:ext cx="2402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3797" y="5248021"/>
            <a:ext cx="879475" cy="31115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000" b="1" spc="-5" dirty="0">
                <a:latin typeface="Calibri"/>
                <a:cs typeface="Calibri"/>
              </a:rPr>
              <a:t>JE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ROOT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229" y="872109"/>
            <a:ext cx="3267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AVERAGE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PLAYERS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8391" y="5130546"/>
            <a:ext cx="28860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AVERAGE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67139" y="5153025"/>
            <a:ext cx="1022985" cy="31115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330"/>
              </a:lnSpc>
            </a:pPr>
            <a:r>
              <a:rPr sz="2000" b="1" dirty="0">
                <a:latin typeface="Calibri"/>
                <a:cs typeface="Calibri"/>
              </a:rPr>
              <a:t>JB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HOBBS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617" y="1497443"/>
            <a:ext cx="5378915" cy="30939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3431" y="1542795"/>
            <a:ext cx="5985389" cy="30526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</a:t>
            </a:r>
            <a:r>
              <a:rPr spc="-20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387" y="5520029"/>
            <a:ext cx="486346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MOST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STARTED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CARRIOR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YEAR </a:t>
            </a:r>
            <a:r>
              <a:rPr sz="2000" dirty="0">
                <a:latin typeface="Calibri"/>
                <a:cs typeface="Calibri"/>
              </a:rPr>
              <a:t>1989,2011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467908"/>
            <a:ext cx="4776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MOST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PLAYERS</a:t>
            </a:r>
            <a:r>
              <a:rPr sz="2000" spc="-5" dirty="0">
                <a:latin typeface="Calibri"/>
                <a:cs typeface="Calibri"/>
              </a:rPr>
              <a:t> RETIRED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YEAR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6" y="1078992"/>
            <a:ext cx="5641952" cy="3992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7275" y="1033272"/>
            <a:ext cx="5719667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6498" y="114808"/>
            <a:ext cx="2700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Calibri"/>
                <a:cs typeface="Calibri"/>
              </a:rPr>
              <a:t>WEST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INDIES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178" y="2521330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4">
                <a:moveTo>
                  <a:pt x="45719" y="0"/>
                </a:moveTo>
                <a:lnTo>
                  <a:pt x="0" y="0"/>
                </a:lnTo>
                <a:lnTo>
                  <a:pt x="0" y="10667"/>
                </a:lnTo>
                <a:lnTo>
                  <a:pt x="45719" y="10667"/>
                </a:lnTo>
                <a:lnTo>
                  <a:pt x="457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0611" y="4566539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5">
                <a:moveTo>
                  <a:pt x="45719" y="0"/>
                </a:moveTo>
                <a:lnTo>
                  <a:pt x="0" y="0"/>
                </a:lnTo>
                <a:lnTo>
                  <a:pt x="0" y="10668"/>
                </a:lnTo>
                <a:lnTo>
                  <a:pt x="45719" y="10668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3004" y="5651677"/>
            <a:ext cx="47625" cy="10795"/>
          </a:xfrm>
          <a:custGeom>
            <a:avLst/>
            <a:gdLst/>
            <a:ahLst/>
            <a:cxnLst/>
            <a:rect l="l" t="t" r="r" b="b"/>
            <a:pathLst>
              <a:path w="47625" h="10795">
                <a:moveTo>
                  <a:pt x="47243" y="0"/>
                </a:moveTo>
                <a:lnTo>
                  <a:pt x="0" y="0"/>
                </a:lnTo>
                <a:lnTo>
                  <a:pt x="0" y="10667"/>
                </a:lnTo>
                <a:lnTo>
                  <a:pt x="47243" y="10667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303" y="604799"/>
            <a:ext cx="3656329" cy="54940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54965" marR="682625" indent="-342900">
              <a:lnSpc>
                <a:spcPts val="2180"/>
              </a:lnSpc>
              <a:spcBef>
                <a:spcPts val="28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460</a:t>
            </a:r>
            <a:r>
              <a:rPr sz="1300" spc="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98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44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u="sng" spc="6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300" spc="3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530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30"/>
              </a:spcBef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3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170</a:t>
            </a:r>
            <a:endParaRPr sz="1300">
              <a:latin typeface="Arial MT"/>
              <a:cs typeface="Arial MT"/>
            </a:endParaRPr>
          </a:p>
          <a:p>
            <a:pPr marL="354965" marR="203200" indent="-342900">
              <a:lnSpc>
                <a:spcPct val="124300"/>
              </a:lnSpc>
              <a:spcBef>
                <a:spcPts val="605"/>
              </a:spcBef>
              <a:buSzPct val="138461"/>
              <a:buFont typeface="Arial MT"/>
              <a:buAutoNum type="arabicPeriod" startAt="3"/>
              <a:tabLst>
                <a:tab pos="400685" algn="l"/>
                <a:tab pos="401320" algn="l"/>
                <a:tab pos="2286635" algn="l"/>
              </a:tabLst>
            </a:pPr>
            <a:r>
              <a:rPr dirty="0"/>
              <a:t>	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not 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85	and</a:t>
            </a:r>
            <a:r>
              <a:rPr sz="13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 is </a:t>
            </a:r>
            <a:r>
              <a:rPr sz="1300" spc="-3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8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20"/>
              </a:spcBef>
              <a:buClr>
                <a:srgbClr val="000000"/>
              </a:buClr>
              <a:buSzPct val="138461"/>
              <a:buAutoNum type="arabicPeriod" startAt="3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3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43</a:t>
            </a:r>
            <a:r>
              <a:rPr sz="13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25"/>
              </a:spcBef>
            </a:pP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12.</a:t>
            </a:r>
            <a:endParaRPr sz="1300">
              <a:latin typeface="Arial"/>
              <a:cs typeface="Arial"/>
            </a:endParaRPr>
          </a:p>
          <a:p>
            <a:pPr marL="354965" marR="45085" indent="-342900">
              <a:lnSpc>
                <a:spcPct val="124300"/>
              </a:lnSpc>
              <a:spcBef>
                <a:spcPts val="600"/>
              </a:spcBef>
              <a:buClr>
                <a:srgbClr val="000000"/>
              </a:buClr>
              <a:buSzPct val="138461"/>
              <a:buAutoNum type="arabicPeriod" startAt="5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total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runs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22033</a:t>
            </a:r>
            <a:r>
              <a:rPr sz="1300" b="1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6000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SzPct val="138461"/>
              <a:buAutoNum type="arabicPeriod" startAt="5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4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highest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400</a:t>
            </a:r>
            <a:r>
              <a:rPr sz="1300" b="1" u="sng" spc="3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25"/>
              </a:spcBef>
            </a:pP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130</a:t>
            </a:r>
            <a:r>
              <a:rPr sz="1300" b="1" spc="-5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4965" marR="5080" indent="-342900">
              <a:lnSpc>
                <a:spcPct val="124300"/>
              </a:lnSpc>
              <a:spcBef>
                <a:spcPts val="595"/>
              </a:spcBef>
              <a:buSzPct val="138461"/>
              <a:buAutoNum type="arabicPeriod" startAt="7"/>
              <a:tabLst>
                <a:tab pos="354965" algn="l"/>
                <a:tab pos="355600" algn="l"/>
              </a:tabLst>
            </a:pP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average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25</a:t>
            </a:r>
            <a:r>
              <a:rPr sz="1300" spc="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maximum </a:t>
            </a:r>
            <a:r>
              <a:rPr sz="1300" spc="-34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58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20"/>
              </a:spcBef>
              <a:buSzPct val="138461"/>
              <a:buAutoNum type="arabicPeriod" startAt="7"/>
              <a:tabLst>
                <a:tab pos="400685" algn="l"/>
                <a:tab pos="401320" algn="l"/>
              </a:tabLst>
            </a:pP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hundreds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55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8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SzPct val="138461"/>
              <a:buAutoNum type="arabicPeriod" startAt="7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fifties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122</a:t>
            </a:r>
            <a:r>
              <a:rPr sz="1300" b="1" spc="20" dirty="0"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35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21.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4404" y="919634"/>
            <a:ext cx="7182615" cy="51100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79374"/>
            <a:ext cx="9651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alibri"/>
                <a:cs typeface="Calibri"/>
              </a:rPr>
              <a:t>Average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best </a:t>
            </a:r>
            <a:r>
              <a:rPr b="0" spc="-5" dirty="0">
                <a:latin typeface="Calibri"/>
                <a:cs typeface="Calibri"/>
              </a:rPr>
              <a:t>players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from west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indies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9619" y="941324"/>
            <a:ext cx="241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Best players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846" y="5203952"/>
            <a:ext cx="1833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Best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players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3945" y="5226050"/>
            <a:ext cx="907415" cy="3111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000" b="1" dirty="0">
                <a:latin typeface="Calibri"/>
                <a:cs typeface="Calibri"/>
              </a:rPr>
              <a:t>BC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LARA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229" y="999871"/>
            <a:ext cx="2865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Average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players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5584" y="5055615"/>
            <a:ext cx="21323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SzPct val="9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Calibri"/>
                <a:cs typeface="Calibri"/>
              </a:rPr>
              <a:t>Average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player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1730" y="5078095"/>
            <a:ext cx="1192530" cy="3111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330"/>
              </a:lnSpc>
            </a:pPr>
            <a:r>
              <a:rPr sz="2000" b="1" dirty="0">
                <a:latin typeface="Calibri"/>
                <a:cs typeface="Calibri"/>
              </a:rPr>
              <a:t>JO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HOLDER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384" y="1596584"/>
            <a:ext cx="5454662" cy="2982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4141" y="1636806"/>
            <a:ext cx="5672849" cy="27607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9061" y="114681"/>
            <a:ext cx="1294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</a:t>
            </a:r>
            <a:r>
              <a:rPr spc="-15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672" y="5638901"/>
            <a:ext cx="4493260" cy="4921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4965" marR="5080" indent="-342900">
              <a:lnSpc>
                <a:spcPct val="70000"/>
              </a:lnSpc>
              <a:spcBef>
                <a:spcPts val="7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Most </a:t>
            </a:r>
            <a:r>
              <a:rPr sz="1800" spc="-5" dirty="0">
                <a:latin typeface="Calibri"/>
                <a:cs typeface="Calibri"/>
              </a:rPr>
              <a:t>players started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5" dirty="0">
                <a:latin typeface="Calibri"/>
                <a:cs typeface="Calibri"/>
              </a:rPr>
              <a:t>carrier in </a:t>
            </a:r>
            <a:r>
              <a:rPr sz="1800" dirty="0">
                <a:latin typeface="Calibri"/>
                <a:cs typeface="Calibri"/>
              </a:rPr>
              <a:t>the year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1974 ,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620613"/>
            <a:ext cx="4645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81818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Most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players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retired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4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year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2022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8" y="1085088"/>
            <a:ext cx="5006340" cy="3992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4151" y="1107947"/>
            <a:ext cx="566560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4850" y="140715"/>
            <a:ext cx="3163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SOUTH</a:t>
            </a:r>
            <a:r>
              <a:rPr sz="4000" spc="-60" dirty="0"/>
              <a:t> </a:t>
            </a:r>
            <a:r>
              <a:rPr sz="4000" spc="-5" dirty="0"/>
              <a:t>AFRICA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053198" y="2794761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4">
                <a:moveTo>
                  <a:pt x="45719" y="0"/>
                </a:moveTo>
                <a:lnTo>
                  <a:pt x="0" y="0"/>
                </a:lnTo>
                <a:lnTo>
                  <a:pt x="0" y="10667"/>
                </a:lnTo>
                <a:lnTo>
                  <a:pt x="45719" y="10667"/>
                </a:lnTo>
                <a:lnTo>
                  <a:pt x="457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638" y="4562602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5">
                <a:moveTo>
                  <a:pt x="45719" y="0"/>
                </a:moveTo>
                <a:lnTo>
                  <a:pt x="0" y="0"/>
                </a:lnTo>
                <a:lnTo>
                  <a:pt x="0" y="10668"/>
                </a:lnTo>
                <a:lnTo>
                  <a:pt x="45719" y="10668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1635" y="5647690"/>
            <a:ext cx="47625" cy="10795"/>
          </a:xfrm>
          <a:custGeom>
            <a:avLst/>
            <a:gdLst/>
            <a:ahLst/>
            <a:cxnLst/>
            <a:rect l="l" t="t" r="r" b="b"/>
            <a:pathLst>
              <a:path w="47625" h="10795">
                <a:moveTo>
                  <a:pt x="47243" y="0"/>
                </a:moveTo>
                <a:lnTo>
                  <a:pt x="0" y="0"/>
                </a:lnTo>
                <a:lnTo>
                  <a:pt x="0" y="10668"/>
                </a:lnTo>
                <a:lnTo>
                  <a:pt x="47243" y="10668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4908" y="878230"/>
            <a:ext cx="3761740" cy="52165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54965" marR="71755" indent="-342900">
              <a:lnSpc>
                <a:spcPts val="2180"/>
              </a:lnSpc>
              <a:spcBef>
                <a:spcPts val="28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505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u="sng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99</a:t>
            </a:r>
            <a:endParaRPr sz="1300">
              <a:latin typeface="Arial"/>
              <a:cs typeface="Arial"/>
            </a:endParaRPr>
          </a:p>
          <a:p>
            <a:pPr marL="354965" marR="5080" indent="-342900">
              <a:lnSpc>
                <a:spcPct val="124300"/>
              </a:lnSpc>
              <a:spcBef>
                <a:spcPts val="42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u="sng" spc="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595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220</a:t>
            </a:r>
            <a:endParaRPr sz="1300">
              <a:latin typeface="Arial MT"/>
              <a:cs typeface="Arial MT"/>
            </a:endParaRPr>
          </a:p>
          <a:p>
            <a:pPr marL="354965" marR="216535" indent="-342900">
              <a:lnSpc>
                <a:spcPct val="124300"/>
              </a:lnSpc>
              <a:spcBef>
                <a:spcPts val="605"/>
              </a:spcBef>
              <a:buSzPct val="138461"/>
              <a:buFont typeface="Arial MT"/>
              <a:buAutoNum type="arabicPeriod"/>
              <a:tabLst>
                <a:tab pos="400685" algn="l"/>
                <a:tab pos="401320" algn="l"/>
                <a:tab pos="2378710" algn="l"/>
              </a:tabLst>
            </a:pPr>
            <a:r>
              <a:rPr dirty="0"/>
              <a:t>	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not 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105	and</a:t>
            </a:r>
            <a:r>
              <a:rPr sz="13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12</a:t>
            </a:r>
            <a:r>
              <a:rPr sz="1300" b="1" spc="-10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2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3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35</a:t>
            </a:r>
            <a:r>
              <a:rPr sz="1300" b="1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3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14.</a:t>
            </a:r>
            <a:endParaRPr sz="1300">
              <a:latin typeface="Arial"/>
              <a:cs typeface="Arial"/>
            </a:endParaRPr>
          </a:p>
          <a:p>
            <a:pPr marL="354965" marR="149860" indent="-342900">
              <a:lnSpc>
                <a:spcPct val="124300"/>
              </a:lnSpc>
              <a:spcBef>
                <a:spcPts val="49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total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runs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24735</a:t>
            </a:r>
            <a:r>
              <a:rPr sz="1300" b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5800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  <a:p>
            <a:pPr marL="354965" marR="76835" indent="-342900">
              <a:lnSpc>
                <a:spcPct val="124400"/>
              </a:lnSpc>
              <a:spcBef>
                <a:spcPts val="605"/>
              </a:spcBef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highest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310</a:t>
            </a:r>
            <a:r>
              <a:rPr sz="1300" b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110</a:t>
            </a:r>
            <a:r>
              <a:rPr sz="1300" b="1" spc="-1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4965" marR="109855" indent="-342900">
              <a:lnSpc>
                <a:spcPct val="124300"/>
              </a:lnSpc>
              <a:spcBef>
                <a:spcPts val="595"/>
              </a:spcBef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average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28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maximum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47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20"/>
              </a:spcBef>
              <a:buSzPct val="138461"/>
              <a:buAutoNum type="arabicPeriod"/>
              <a:tabLst>
                <a:tab pos="400685" algn="l"/>
                <a:tab pos="401320" algn="l"/>
              </a:tabLst>
            </a:pP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hundreds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65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8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fifties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143</a:t>
            </a:r>
            <a:r>
              <a:rPr sz="1300" b="1" spc="20" dirty="0"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38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25.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836" y="904368"/>
            <a:ext cx="6964192" cy="51965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15366"/>
            <a:ext cx="100050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Best</a:t>
            </a:r>
            <a:r>
              <a:rPr spc="-20" dirty="0"/>
              <a:t> </a:t>
            </a:r>
            <a:r>
              <a:rPr dirty="0"/>
              <a:t>and</a:t>
            </a:r>
            <a:r>
              <a:rPr spc="-5" dirty="0"/>
              <a:t> average</a:t>
            </a:r>
            <a:r>
              <a:rPr spc="-10" dirty="0"/>
              <a:t> </a:t>
            </a:r>
            <a:r>
              <a:rPr dirty="0"/>
              <a:t>players</a:t>
            </a:r>
            <a:r>
              <a:rPr spc="-15" dirty="0"/>
              <a:t> </a:t>
            </a:r>
            <a:r>
              <a:rPr spc="-5" dirty="0"/>
              <a:t>from south Africa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6492" y="924305"/>
            <a:ext cx="241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Best players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137" y="5648959"/>
            <a:ext cx="2004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8992" y="5674004"/>
            <a:ext cx="1066800" cy="37211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b="1" spc="-5" dirty="0">
                <a:latin typeface="Calibri"/>
                <a:cs typeface="Calibri"/>
              </a:rPr>
              <a:t>JH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KALIS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0429" y="848994"/>
            <a:ext cx="2865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Average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players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6129" y="5573115"/>
            <a:ext cx="2830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AVERAGE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7631" y="5598591"/>
            <a:ext cx="1373505" cy="37211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780"/>
              </a:lnSpc>
            </a:pPr>
            <a:r>
              <a:rPr sz="2400" b="1" spc="-5" dirty="0">
                <a:latin typeface="Calibri"/>
                <a:cs typeface="Calibri"/>
              </a:rPr>
              <a:t>DA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MILLER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84" y="1580382"/>
            <a:ext cx="5593988" cy="33878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0659" y="1583436"/>
            <a:ext cx="5800303" cy="3235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1721" y="514350"/>
            <a:ext cx="5085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T20/ODI/TEST</a:t>
            </a:r>
            <a:r>
              <a:rPr sz="2800" b="0" spc="-5" dirty="0">
                <a:latin typeface="Calibri"/>
                <a:cs typeface="Calibri"/>
              </a:rPr>
              <a:t>[1877-2023]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239" y="1921255"/>
            <a:ext cx="9747250" cy="310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245" indent="-42418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436245" algn="l"/>
                <a:tab pos="436880" algn="l"/>
              </a:tabLst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case</a:t>
            </a:r>
            <a:endParaRPr sz="2800" dirty="0">
              <a:latin typeface="Calibri"/>
              <a:cs typeface="Calibri"/>
            </a:endParaRPr>
          </a:p>
          <a:p>
            <a:pPr marL="12700" marR="5080" indent="80645" algn="just">
              <a:lnSpc>
                <a:spcPct val="94500"/>
              </a:lnSpc>
              <a:spcBef>
                <a:spcPts val="1595"/>
              </a:spcBef>
            </a:pPr>
            <a:r>
              <a:rPr sz="2000" spc="-5" dirty="0">
                <a:latin typeface="Calibri"/>
                <a:cs typeface="Calibri"/>
              </a:rPr>
              <a:t>The project aims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lang="en-US" sz="2000" dirty="0">
                <a:latin typeface="Calibri"/>
                <a:cs typeface="Calibri"/>
              </a:rPr>
              <a:t>analyze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performance of players based on </a:t>
            </a:r>
            <a:r>
              <a:rPr sz="2000" dirty="0">
                <a:latin typeface="Calibri"/>
                <a:cs typeface="Calibri"/>
              </a:rPr>
              <a:t>their carrier total </a:t>
            </a:r>
            <a:r>
              <a:rPr sz="2000" spc="-5" dirty="0">
                <a:latin typeface="Calibri"/>
                <a:cs typeface="Calibri"/>
              </a:rPr>
              <a:t>score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average and matches </a:t>
            </a:r>
            <a:r>
              <a:rPr sz="2000" spc="-5" dirty="0">
                <a:latin typeface="Calibri"/>
                <a:cs typeface="Calibri"/>
              </a:rPr>
              <a:t>played </a:t>
            </a:r>
            <a:r>
              <a:rPr sz="2000" dirty="0">
                <a:latin typeface="Calibri"/>
                <a:cs typeface="Calibri"/>
              </a:rPr>
              <a:t>[1877-2023]. </a:t>
            </a:r>
            <a:r>
              <a:rPr sz="2000" spc="-5" dirty="0">
                <a:latin typeface="Calibri"/>
                <a:cs typeface="Calibri"/>
              </a:rPr>
              <a:t>This </a:t>
            </a:r>
            <a:r>
              <a:rPr lang="en-US" sz="2000" spc="-5" dirty="0">
                <a:latin typeface="Calibri"/>
                <a:cs typeface="Calibri"/>
              </a:rPr>
              <a:t>helps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find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best </a:t>
            </a:r>
            <a:r>
              <a:rPr sz="2000" dirty="0">
                <a:latin typeface="Calibri"/>
                <a:cs typeface="Calibri"/>
              </a:rPr>
              <a:t>player </a:t>
            </a:r>
            <a:r>
              <a:rPr lang="en-US" sz="2000" spc="-5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world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lang="en-US"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best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player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team.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335"/>
              </a:spcBef>
            </a:pP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collection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preferred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features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endParaRPr sz="2800" dirty="0">
              <a:latin typeface="Calibri"/>
              <a:cs typeface="Calibri"/>
            </a:endParaRPr>
          </a:p>
          <a:p>
            <a:pPr marL="12700" marR="135255" indent="342900">
              <a:lnSpc>
                <a:spcPts val="2160"/>
              </a:lnSpc>
              <a:spcBef>
                <a:spcPts val="1085"/>
              </a:spcBef>
              <a:tabLst>
                <a:tab pos="1736725" algn="l"/>
              </a:tabLst>
            </a:pPr>
            <a:r>
              <a:rPr sz="2000" spc="-5" dirty="0">
                <a:latin typeface="Calibri"/>
                <a:cs typeface="Calibri"/>
              </a:rPr>
              <a:t>matches-played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innings 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country,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high-score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total-score,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average, centuries(100), half-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century(50),	</a:t>
            </a:r>
            <a:r>
              <a:rPr sz="2000" spc="-5" dirty="0">
                <a:latin typeface="Calibri"/>
                <a:cs typeface="Calibri"/>
              </a:rPr>
              <a:t>not-outs,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ducks,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carrier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starting</a:t>
            </a:r>
            <a:r>
              <a:rPr sz="2000" dirty="0">
                <a:latin typeface="Calibri"/>
                <a:cs typeface="Calibri"/>
              </a:rPr>
              <a:t> year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8498" y="12573"/>
            <a:ext cx="1177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SPAN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65836" y="5403291"/>
            <a:ext cx="47739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112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MOST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PLAYERS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STARTED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CARRIER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YEAR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836" y="5750763"/>
            <a:ext cx="1820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1995,2004,1993,1992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6129" y="5398719"/>
            <a:ext cx="485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MOST PLAYERS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RETIRED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2014,2019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155" y="992130"/>
            <a:ext cx="5006340" cy="40019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917" y="876299"/>
            <a:ext cx="5007746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1050" y="0"/>
            <a:ext cx="3013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NEWZELAND</a:t>
            </a:r>
          </a:p>
        </p:txBody>
      </p:sp>
      <p:sp>
        <p:nvSpPr>
          <p:cNvPr id="3" name="object 3"/>
          <p:cNvSpPr/>
          <p:nvPr/>
        </p:nvSpPr>
        <p:spPr>
          <a:xfrm>
            <a:off x="1494027" y="1841245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4">
                <a:moveTo>
                  <a:pt x="39624" y="0"/>
                </a:moveTo>
                <a:lnTo>
                  <a:pt x="0" y="0"/>
                </a:lnTo>
                <a:lnTo>
                  <a:pt x="0" y="10667"/>
                </a:lnTo>
                <a:lnTo>
                  <a:pt x="39624" y="10667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2888" y="2479801"/>
            <a:ext cx="43180" cy="10795"/>
          </a:xfrm>
          <a:custGeom>
            <a:avLst/>
            <a:gdLst/>
            <a:ahLst/>
            <a:cxnLst/>
            <a:rect l="l" t="t" r="r" b="b"/>
            <a:pathLst>
              <a:path w="43179" h="10794">
                <a:moveTo>
                  <a:pt x="42672" y="0"/>
                </a:moveTo>
                <a:lnTo>
                  <a:pt x="0" y="0"/>
                </a:lnTo>
                <a:lnTo>
                  <a:pt x="0" y="10667"/>
                </a:lnTo>
                <a:lnTo>
                  <a:pt x="42672" y="10667"/>
                </a:lnTo>
                <a:lnTo>
                  <a:pt x="426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644" y="4140961"/>
            <a:ext cx="43180" cy="10795"/>
          </a:xfrm>
          <a:custGeom>
            <a:avLst/>
            <a:gdLst/>
            <a:ahLst/>
            <a:cxnLst/>
            <a:rect l="l" t="t" r="r" b="b"/>
            <a:pathLst>
              <a:path w="43180" h="10795">
                <a:moveTo>
                  <a:pt x="42671" y="0"/>
                </a:moveTo>
                <a:lnTo>
                  <a:pt x="0" y="0"/>
                </a:lnTo>
                <a:lnTo>
                  <a:pt x="0" y="10668"/>
                </a:lnTo>
                <a:lnTo>
                  <a:pt x="42671" y="10668"/>
                </a:lnTo>
                <a:lnTo>
                  <a:pt x="42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9323" y="5163565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5">
                <a:moveTo>
                  <a:pt x="39624" y="0"/>
                </a:moveTo>
                <a:lnTo>
                  <a:pt x="0" y="0"/>
                </a:lnTo>
                <a:lnTo>
                  <a:pt x="0" y="10668"/>
                </a:lnTo>
                <a:lnTo>
                  <a:pt x="39624" y="10668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7113" y="946530"/>
            <a:ext cx="3543935" cy="46424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marR="78105" indent="-342900">
              <a:lnSpc>
                <a:spcPts val="2020"/>
              </a:lnSpc>
              <a:spcBef>
                <a:spcPts val="260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436</a:t>
            </a:r>
            <a:r>
              <a:rPr sz="1200" spc="3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135</a:t>
            </a:r>
            <a:endParaRPr sz="1200">
              <a:latin typeface="Arial"/>
              <a:cs typeface="Arial"/>
            </a:endParaRPr>
          </a:p>
          <a:p>
            <a:pPr marL="354965" marR="66675" indent="-342900">
              <a:lnSpc>
                <a:spcPct val="121100"/>
              </a:lnSpc>
              <a:spcBef>
                <a:spcPts val="360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 innings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 527 and minimum is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150</a:t>
            </a:r>
            <a:endParaRPr sz="1200">
              <a:latin typeface="Arial MT"/>
              <a:cs typeface="Arial MT"/>
            </a:endParaRPr>
          </a:p>
          <a:p>
            <a:pPr marL="398145" indent="-386080">
              <a:lnSpc>
                <a:spcPct val="100000"/>
              </a:lnSpc>
              <a:spcBef>
                <a:spcPts val="975"/>
              </a:spcBef>
              <a:buClr>
                <a:srgbClr val="000000"/>
              </a:buClr>
              <a:buSzPct val="150000"/>
              <a:buAutoNum type="arabicPeriod"/>
              <a:tabLst>
                <a:tab pos="398145" algn="l"/>
                <a:tab pos="39878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84</a:t>
            </a:r>
            <a:r>
              <a:rPr sz="1200" spc="6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404040"/>
                </a:solidFill>
                <a:latin typeface="Arial MT"/>
                <a:cs typeface="Arial MT"/>
              </a:rPr>
              <a:t>8</a:t>
            </a:r>
            <a:r>
              <a:rPr sz="1200" b="1" spc="10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2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200" spc="3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29</a:t>
            </a:r>
            <a:r>
              <a:rPr sz="12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spc="3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11.</a:t>
            </a:r>
            <a:endParaRPr sz="1200">
              <a:latin typeface="Arial"/>
              <a:cs typeface="Arial"/>
            </a:endParaRPr>
          </a:p>
          <a:p>
            <a:pPr marL="354965" marR="197485" indent="-342900">
              <a:lnSpc>
                <a:spcPct val="121100"/>
              </a:lnSpc>
              <a:spcBef>
                <a:spcPts val="409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total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runs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18398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5900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 marL="354965" marR="130810" indent="-342900">
              <a:lnSpc>
                <a:spcPct val="121100"/>
              </a:lnSpc>
              <a:spcBef>
                <a:spcPts val="515"/>
              </a:spcBef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290</a:t>
            </a:r>
            <a:r>
              <a:rPr sz="1200" b="1" u="sng" spc="3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110</a:t>
            </a:r>
            <a:r>
              <a:rPr sz="1200" b="1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54965" marR="5080" indent="-342900">
              <a:lnSpc>
                <a:spcPct val="121100"/>
              </a:lnSpc>
              <a:spcBef>
                <a:spcPts val="520"/>
              </a:spcBef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Minimum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average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23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  <a:p>
            <a:pPr marL="398145" indent="-386080">
              <a:lnSpc>
                <a:spcPct val="100000"/>
              </a:lnSpc>
              <a:spcBef>
                <a:spcPts val="985"/>
              </a:spcBef>
              <a:buSzPct val="150000"/>
              <a:buAutoNum type="arabicPeriod"/>
              <a:tabLst>
                <a:tab pos="398145" algn="l"/>
                <a:tab pos="39878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hundreds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50 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minimum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50"/>
              </a:spcBef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fifties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95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350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30.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411" y="906519"/>
            <a:ext cx="7459335" cy="52181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507" y="9270"/>
            <a:ext cx="9544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Calibri"/>
                <a:cs typeface="Calibri"/>
              </a:rPr>
              <a:t>BEST AND</a:t>
            </a:r>
            <a:r>
              <a:rPr sz="4000" b="0" spc="1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AVERAGE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PLAYER</a:t>
            </a:r>
            <a:r>
              <a:rPr sz="4000" b="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FROM</a:t>
            </a:r>
            <a:r>
              <a:rPr sz="4000" b="0" spc="1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NEZELAND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923" y="1049274"/>
            <a:ext cx="9363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7235" algn="l"/>
              </a:tabLst>
            </a:pPr>
            <a:r>
              <a:rPr sz="2400" b="1" dirty="0">
                <a:latin typeface="Calibri"/>
                <a:cs typeface="Calibri"/>
              </a:rPr>
              <a:t>BEST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(TOP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10)	AVERAGE PLAYERS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(TOP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359" y="5230876"/>
            <a:ext cx="240919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BEST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PLAYER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5097" y="5256339"/>
            <a:ext cx="1816100" cy="40386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5"/>
              </a:lnSpc>
            </a:pPr>
            <a:r>
              <a:rPr sz="2600" b="1" dirty="0">
                <a:latin typeface="Calibri"/>
                <a:cs typeface="Calibri"/>
              </a:rPr>
              <a:t>LRPL</a:t>
            </a:r>
            <a:r>
              <a:rPr sz="2600" b="1" spc="-7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TAYLOR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9929" y="5230876"/>
            <a:ext cx="317373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AVERAGE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PLLAYER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1952" y="5256339"/>
            <a:ext cx="1364615" cy="40386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3025"/>
              </a:lnSpc>
            </a:pPr>
            <a:r>
              <a:rPr sz="2600" b="1" dirty="0">
                <a:latin typeface="Calibri"/>
                <a:cs typeface="Calibri"/>
              </a:rPr>
              <a:t>AH</a:t>
            </a:r>
            <a:r>
              <a:rPr sz="2600" b="1" spc="-8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JONES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1848612"/>
            <a:ext cx="5279135" cy="29596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0659" y="1772412"/>
            <a:ext cx="5686205" cy="29596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</a:t>
            </a:r>
            <a:r>
              <a:rPr spc="-20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748" y="5632500"/>
            <a:ext cx="49110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00" spc="-5" dirty="0">
                <a:latin typeface="Calibri"/>
                <a:cs typeface="Calibri"/>
              </a:rPr>
              <a:t>MOST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PLAYERS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STARTED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THEIR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CARRIER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 YEAR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1997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632500"/>
            <a:ext cx="4877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2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00" spc="-5" dirty="0">
                <a:latin typeface="Calibri"/>
                <a:cs typeface="Calibri"/>
              </a:rPr>
              <a:t>MOST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PLAYER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RETIRED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YEAR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2022,2023,2007,1995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125" y="1029682"/>
            <a:ext cx="5211541" cy="41649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7219" y="1019555"/>
            <a:ext cx="5429451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6329" y="34543"/>
            <a:ext cx="23406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Sri</a:t>
            </a:r>
            <a:r>
              <a:rPr spc="-100" dirty="0"/>
              <a:t> </a:t>
            </a:r>
            <a:r>
              <a:rPr dirty="0"/>
              <a:t>LANKA</a:t>
            </a:r>
          </a:p>
        </p:txBody>
      </p:sp>
      <p:sp>
        <p:nvSpPr>
          <p:cNvPr id="3" name="object 3"/>
          <p:cNvSpPr/>
          <p:nvPr/>
        </p:nvSpPr>
        <p:spPr>
          <a:xfrm>
            <a:off x="1541144" y="2048636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4">
                <a:moveTo>
                  <a:pt x="39624" y="0"/>
                </a:moveTo>
                <a:lnTo>
                  <a:pt x="0" y="0"/>
                </a:lnTo>
                <a:lnTo>
                  <a:pt x="0" y="10667"/>
                </a:lnTo>
                <a:lnTo>
                  <a:pt x="39624" y="10667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5085" y="2943225"/>
            <a:ext cx="43180" cy="10795"/>
          </a:xfrm>
          <a:custGeom>
            <a:avLst/>
            <a:gdLst/>
            <a:ahLst/>
            <a:cxnLst/>
            <a:rect l="l" t="t" r="r" b="b"/>
            <a:pathLst>
              <a:path w="43180" h="10794">
                <a:moveTo>
                  <a:pt x="42671" y="0"/>
                </a:moveTo>
                <a:lnTo>
                  <a:pt x="0" y="0"/>
                </a:lnTo>
                <a:lnTo>
                  <a:pt x="0" y="10667"/>
                </a:lnTo>
                <a:lnTo>
                  <a:pt x="42671" y="10667"/>
                </a:lnTo>
                <a:lnTo>
                  <a:pt x="426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6529" y="4860416"/>
            <a:ext cx="43180" cy="10795"/>
          </a:xfrm>
          <a:custGeom>
            <a:avLst/>
            <a:gdLst/>
            <a:ahLst/>
            <a:cxnLst/>
            <a:rect l="l" t="t" r="r" b="b"/>
            <a:pathLst>
              <a:path w="43180" h="10795">
                <a:moveTo>
                  <a:pt x="42672" y="0"/>
                </a:moveTo>
                <a:lnTo>
                  <a:pt x="0" y="0"/>
                </a:lnTo>
                <a:lnTo>
                  <a:pt x="0" y="10667"/>
                </a:lnTo>
                <a:lnTo>
                  <a:pt x="42672" y="10667"/>
                </a:lnTo>
                <a:lnTo>
                  <a:pt x="42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6441" y="5882970"/>
            <a:ext cx="40005" cy="10795"/>
          </a:xfrm>
          <a:custGeom>
            <a:avLst/>
            <a:gdLst/>
            <a:ahLst/>
            <a:cxnLst/>
            <a:rect l="l" t="t" r="r" b="b"/>
            <a:pathLst>
              <a:path w="40005" h="10795">
                <a:moveTo>
                  <a:pt x="39624" y="0"/>
                </a:moveTo>
                <a:lnTo>
                  <a:pt x="0" y="0"/>
                </a:lnTo>
                <a:lnTo>
                  <a:pt x="0" y="10668"/>
                </a:lnTo>
                <a:lnTo>
                  <a:pt x="39624" y="10668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357" y="1153795"/>
            <a:ext cx="3233420" cy="51549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55600" marR="428625" indent="-342900">
              <a:lnSpc>
                <a:spcPts val="2020"/>
              </a:lnSpc>
              <a:spcBef>
                <a:spcPts val="259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2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571</a:t>
            </a:r>
            <a:r>
              <a:rPr sz="12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u="sng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110</a:t>
            </a:r>
            <a:endParaRPr sz="1200">
              <a:latin typeface="Arial"/>
              <a:cs typeface="Arial"/>
            </a:endParaRPr>
          </a:p>
          <a:p>
            <a:pPr marL="355600" marR="564515" indent="-342900">
              <a:lnSpc>
                <a:spcPct val="121100"/>
              </a:lnSpc>
              <a:spcBef>
                <a:spcPts val="360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2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644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200" spc="-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210</a:t>
            </a:r>
            <a:endParaRPr sz="1200">
              <a:latin typeface="Arial MT"/>
              <a:cs typeface="Arial MT"/>
            </a:endParaRPr>
          </a:p>
          <a:p>
            <a:pPr marL="355600" marR="29845" indent="-342900">
              <a:lnSpc>
                <a:spcPct val="121100"/>
              </a:lnSpc>
              <a:spcBef>
                <a:spcPts val="515"/>
              </a:spcBef>
              <a:buSzPct val="150000"/>
              <a:buFont typeface="Arial MT"/>
              <a:buAutoNum type="arabicPeriod"/>
              <a:tabLst>
                <a:tab pos="398145" algn="l"/>
                <a:tab pos="398780" algn="l"/>
              </a:tabLst>
            </a:pPr>
            <a:r>
              <a:rPr dirty="0"/>
              <a:t>	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2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63</a:t>
            </a:r>
            <a:r>
              <a:rPr sz="12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8</a:t>
            </a:r>
            <a:r>
              <a:rPr sz="1200" b="1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Clr>
                <a:srgbClr val="000000"/>
              </a:buClr>
              <a:buSzPct val="150000"/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200" spc="3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27</a:t>
            </a:r>
            <a:r>
              <a:rPr sz="1200" b="1" spc="3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2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endParaRPr sz="12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59"/>
              </a:spcBef>
            </a:pPr>
            <a:r>
              <a:rPr sz="12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18.</a:t>
            </a:r>
            <a:endParaRPr sz="1200">
              <a:latin typeface="Arial"/>
              <a:cs typeface="Arial"/>
            </a:endParaRPr>
          </a:p>
          <a:p>
            <a:pPr marL="355600" marR="34925" indent="-342900">
              <a:lnSpc>
                <a:spcPct val="121100"/>
              </a:lnSpc>
              <a:spcBef>
                <a:spcPts val="525"/>
              </a:spcBef>
              <a:buClr>
                <a:srgbClr val="000000"/>
              </a:buClr>
              <a:buSzPct val="150000"/>
              <a:buAutoNum type="arabicPeriod" startAt="5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200" spc="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total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runs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27151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200" spc="-5" dirty="0">
                <a:latin typeface="Arial MT"/>
                <a:cs typeface="Arial MT"/>
              </a:rPr>
              <a:t>5200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 marL="355600" marR="626745" indent="-342900">
              <a:lnSpc>
                <a:spcPct val="121100"/>
              </a:lnSpc>
              <a:spcBef>
                <a:spcPts val="520"/>
              </a:spcBef>
              <a:buSzPct val="150000"/>
              <a:buAutoNum type="arabicPeriod" startAt="5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370</a:t>
            </a:r>
            <a:r>
              <a:rPr sz="1200" b="1" u="sng" spc="3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130</a:t>
            </a:r>
            <a:r>
              <a:rPr sz="1200" b="1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55600" marR="546100" indent="-342900">
              <a:lnSpc>
                <a:spcPct val="121100"/>
              </a:lnSpc>
              <a:spcBef>
                <a:spcPts val="515"/>
              </a:spcBef>
              <a:buSzPct val="150000"/>
              <a:buAutoNum type="arabicPeriod" startAt="5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Minimum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average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score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46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  <a:p>
            <a:pPr marL="398145" indent="-386080">
              <a:lnSpc>
                <a:spcPct val="100000"/>
              </a:lnSpc>
              <a:spcBef>
                <a:spcPts val="985"/>
              </a:spcBef>
              <a:buSzPct val="150000"/>
              <a:buAutoNum type="arabicPeriod" startAt="5"/>
              <a:tabLst>
                <a:tab pos="398145" algn="l"/>
                <a:tab pos="398780" algn="l"/>
              </a:tabLst>
            </a:pPr>
            <a:r>
              <a:rPr sz="1200" dirty="0">
                <a:latin typeface="Arial MT"/>
                <a:cs typeface="Arial MT"/>
              </a:rPr>
              <a:t>maximum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hundreds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65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30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SzPct val="150000"/>
              <a:buAutoNum type="arabicPeriod" startAt="5"/>
              <a:tabLst>
                <a:tab pos="354965" algn="l"/>
                <a:tab pos="355600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fifties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145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minimum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345" dirty="0">
                <a:latin typeface="Arial MT"/>
                <a:cs typeface="Arial MT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25.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164" y="867156"/>
            <a:ext cx="6812895" cy="52036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119" y="0"/>
            <a:ext cx="9361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Calibri"/>
                <a:cs typeface="Calibri"/>
              </a:rPr>
              <a:t>BEST AND</a:t>
            </a:r>
            <a:r>
              <a:rPr sz="4000" b="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AVERAGE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PLAYER</a:t>
            </a:r>
            <a:r>
              <a:rPr sz="4000" b="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FROM Sri </a:t>
            </a:r>
            <a:r>
              <a:rPr sz="4000" b="0" spc="-10" dirty="0">
                <a:latin typeface="Calibri"/>
                <a:cs typeface="Calibri"/>
              </a:rPr>
              <a:t>LANKA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719" y="935228"/>
            <a:ext cx="2783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72920" algn="l"/>
              </a:tabLst>
            </a:pPr>
            <a:r>
              <a:rPr sz="2200" b="1" spc="-5" dirty="0">
                <a:latin typeface="Calibri"/>
                <a:cs typeface="Calibri"/>
              </a:rPr>
              <a:t>BEST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PLAYERS	(TOP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748" y="5573420"/>
            <a:ext cx="2233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BEST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3972" y="5600395"/>
            <a:ext cx="2542540" cy="43434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5"/>
              </a:lnSpc>
            </a:pPr>
            <a:r>
              <a:rPr sz="2800" b="1" spc="-5" dirty="0">
                <a:latin typeface="Calibri"/>
                <a:cs typeface="Calibri"/>
              </a:rPr>
              <a:t>KC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SANGAKKARA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9897" y="1007871"/>
            <a:ext cx="3268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AVERAGE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PLAYERS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(TOP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6129" y="5576468"/>
            <a:ext cx="30365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6923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>
                <a:latin typeface="Calibri"/>
                <a:cs typeface="Calibri"/>
              </a:rPr>
              <a:t>AVERAGE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PLAYER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4143" y="5601919"/>
            <a:ext cx="1584325" cy="40386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3025"/>
              </a:lnSpc>
            </a:pPr>
            <a:r>
              <a:rPr sz="2600" dirty="0">
                <a:latin typeface="Calibri"/>
                <a:cs typeface="Calibri"/>
              </a:rPr>
              <a:t>RP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ARNOLD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42" y="1524818"/>
            <a:ext cx="5657258" cy="31255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7115" y="1475232"/>
            <a:ext cx="5592042" cy="31103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9061" y="0"/>
            <a:ext cx="1294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</a:t>
            </a:r>
            <a:r>
              <a:rPr spc="-15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959" y="5568188"/>
            <a:ext cx="4784725" cy="4921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7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MOST PLAYERS STARTED THEIR CARRIER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YEARS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1997,2010,1986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557520"/>
            <a:ext cx="4776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MOST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PLAYERS</a:t>
            </a:r>
            <a:r>
              <a:rPr sz="2000" spc="-5" dirty="0">
                <a:latin typeface="Calibri"/>
                <a:cs typeface="Calibri"/>
              </a:rPr>
              <a:t> RETIRED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YEAR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2022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" y="923543"/>
            <a:ext cx="5006340" cy="400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126" y="870203"/>
            <a:ext cx="5272665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8248" y="173228"/>
            <a:ext cx="2701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Bangl</a:t>
            </a:r>
            <a:r>
              <a:rPr spc="-20" dirty="0"/>
              <a:t>a</a:t>
            </a:r>
            <a:r>
              <a:rPr dirty="0"/>
              <a:t>desh</a:t>
            </a:r>
          </a:p>
        </p:txBody>
      </p:sp>
      <p:sp>
        <p:nvSpPr>
          <p:cNvPr id="3" name="object 3"/>
          <p:cNvSpPr/>
          <p:nvPr/>
        </p:nvSpPr>
        <p:spPr>
          <a:xfrm>
            <a:off x="1229588" y="2385441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19" h="10794">
                <a:moveTo>
                  <a:pt x="45719" y="0"/>
                </a:moveTo>
                <a:lnTo>
                  <a:pt x="0" y="0"/>
                </a:lnTo>
                <a:lnTo>
                  <a:pt x="0" y="10667"/>
                </a:lnTo>
                <a:lnTo>
                  <a:pt x="45719" y="10667"/>
                </a:lnTo>
                <a:lnTo>
                  <a:pt x="457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7321" y="2790825"/>
            <a:ext cx="45720" cy="10795"/>
          </a:xfrm>
          <a:custGeom>
            <a:avLst/>
            <a:gdLst/>
            <a:ahLst/>
            <a:cxnLst/>
            <a:rect l="l" t="t" r="r" b="b"/>
            <a:pathLst>
              <a:path w="45720" h="10794">
                <a:moveTo>
                  <a:pt x="45720" y="0"/>
                </a:moveTo>
                <a:lnTo>
                  <a:pt x="0" y="0"/>
                </a:lnTo>
                <a:lnTo>
                  <a:pt x="0" y="10667"/>
                </a:lnTo>
                <a:lnTo>
                  <a:pt x="45720" y="10667"/>
                </a:lnTo>
                <a:lnTo>
                  <a:pt x="457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8685" y="3598545"/>
            <a:ext cx="48895" cy="10795"/>
          </a:xfrm>
          <a:custGeom>
            <a:avLst/>
            <a:gdLst/>
            <a:ahLst/>
            <a:cxnLst/>
            <a:rect l="l" t="t" r="r" b="b"/>
            <a:pathLst>
              <a:path w="48894" h="10795">
                <a:moveTo>
                  <a:pt x="48768" y="0"/>
                </a:moveTo>
                <a:lnTo>
                  <a:pt x="0" y="0"/>
                </a:lnTo>
                <a:lnTo>
                  <a:pt x="0" y="10667"/>
                </a:lnTo>
                <a:lnTo>
                  <a:pt x="48768" y="10667"/>
                </a:lnTo>
                <a:lnTo>
                  <a:pt x="48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5073" y="5643702"/>
            <a:ext cx="47625" cy="10795"/>
          </a:xfrm>
          <a:custGeom>
            <a:avLst/>
            <a:gdLst/>
            <a:ahLst/>
            <a:cxnLst/>
            <a:rect l="l" t="t" r="r" b="b"/>
            <a:pathLst>
              <a:path w="47625" h="10795">
                <a:moveTo>
                  <a:pt x="47243" y="0"/>
                </a:moveTo>
                <a:lnTo>
                  <a:pt x="0" y="0"/>
                </a:lnTo>
                <a:lnTo>
                  <a:pt x="0" y="10668"/>
                </a:lnTo>
                <a:lnTo>
                  <a:pt x="47243" y="10668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399" y="1151661"/>
            <a:ext cx="3866515" cy="493966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54965" marR="5080" indent="-342900">
              <a:lnSpc>
                <a:spcPts val="2180"/>
              </a:lnSpc>
              <a:spcBef>
                <a:spcPts val="28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400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u="sng" spc="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160</a:t>
            </a:r>
            <a:endParaRPr sz="1300">
              <a:latin typeface="Arial"/>
              <a:cs typeface="Arial"/>
            </a:endParaRPr>
          </a:p>
          <a:p>
            <a:pPr marL="354965" marR="62865" indent="-342900">
              <a:lnSpc>
                <a:spcPct val="124300"/>
              </a:lnSpc>
              <a:spcBef>
                <a:spcPts val="425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u="sng" spc="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490</a:t>
            </a:r>
            <a:r>
              <a:rPr sz="1300" b="1" u="sng" spc="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245</a:t>
            </a:r>
            <a:r>
              <a:rPr sz="13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30"/>
              </a:spcBef>
              <a:buClr>
                <a:srgbClr val="000000"/>
              </a:buClr>
              <a:buSzPct val="138461"/>
              <a:buAutoNum type="arabicPeriod"/>
              <a:tabLst>
                <a:tab pos="400685" algn="l"/>
                <a:tab pos="401320" algn="l"/>
                <a:tab pos="2058035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	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70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 minimum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10</a:t>
            </a:r>
            <a:r>
              <a:rPr sz="1300" b="1" spc="-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4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3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300" spc="3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37</a:t>
            </a:r>
            <a:r>
              <a:rPr sz="1300" b="1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3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300" spc="3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19.</a:t>
            </a:r>
            <a:endParaRPr sz="1300">
              <a:latin typeface="Arial"/>
              <a:cs typeface="Arial"/>
            </a:endParaRPr>
          </a:p>
          <a:p>
            <a:pPr marL="354965" marR="253365" indent="-342900">
              <a:lnSpc>
                <a:spcPct val="124300"/>
              </a:lnSpc>
              <a:spcBef>
                <a:spcPts val="500"/>
              </a:spcBef>
              <a:buClr>
                <a:srgbClr val="000000"/>
              </a:buClr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3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total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runs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15016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3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300" spc="-3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5000.</a:t>
            </a:r>
            <a:endParaRPr sz="13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130"/>
              </a:spcBef>
              <a:buSzPct val="138461"/>
              <a:buAutoNum type="arabicPeriod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6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highest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219</a:t>
            </a:r>
            <a:r>
              <a:rPr sz="1300" b="1" u="sng" spc="3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25"/>
              </a:spcBef>
            </a:pP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170.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25"/>
              </a:spcBef>
              <a:buSzPct val="138461"/>
              <a:buAutoNum type="arabicPeriod" startAt="7"/>
              <a:tabLst>
                <a:tab pos="354965" algn="l"/>
                <a:tab pos="355600" algn="l"/>
              </a:tabLst>
            </a:pP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average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score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23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endParaRPr sz="13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520"/>
              </a:spcBef>
            </a:pP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35</a:t>
            </a:r>
            <a:endParaRPr sz="1300">
              <a:latin typeface="Arial"/>
              <a:cs typeface="Arial"/>
            </a:endParaRPr>
          </a:p>
          <a:p>
            <a:pPr marL="401320" indent="-388620">
              <a:lnSpc>
                <a:spcPct val="100000"/>
              </a:lnSpc>
              <a:spcBef>
                <a:spcPts val="1120"/>
              </a:spcBef>
              <a:buSzPct val="138461"/>
              <a:buAutoNum type="arabicPeriod" startAt="8"/>
              <a:tabLst>
                <a:tab pos="400685" algn="l"/>
                <a:tab pos="401320" algn="l"/>
              </a:tabLst>
            </a:pPr>
            <a:r>
              <a:rPr sz="1300" spc="-5" dirty="0">
                <a:latin typeface="Arial MT"/>
                <a:cs typeface="Arial MT"/>
              </a:rPr>
              <a:t>maximum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hundreds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20,</a:t>
            </a:r>
            <a:r>
              <a:rPr sz="13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9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8.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35"/>
              </a:spcBef>
              <a:buSzPct val="138461"/>
              <a:buAutoNum type="arabicPeriod" startAt="8"/>
              <a:tabLst>
                <a:tab pos="354965" algn="l"/>
                <a:tab pos="355600" algn="l"/>
              </a:tabLst>
            </a:pPr>
            <a:r>
              <a:rPr sz="1300" spc="-10" dirty="0">
                <a:latin typeface="Arial MT"/>
                <a:cs typeface="Arial MT"/>
              </a:rPr>
              <a:t>Maximum</a:t>
            </a:r>
            <a:r>
              <a:rPr sz="1300" spc="6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fifties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95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and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minimum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335" dirty="0">
                <a:latin typeface="Arial MT"/>
                <a:cs typeface="Arial MT"/>
              </a:rPr>
              <a:t> </a:t>
            </a:r>
            <a:r>
              <a:rPr sz="13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30.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280" y="1210972"/>
            <a:ext cx="6720108" cy="493653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96" y="105282"/>
            <a:ext cx="10399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Calibri"/>
                <a:cs typeface="Calibri"/>
              </a:rPr>
              <a:t>BEST AND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AVERAGE</a:t>
            </a:r>
            <a:r>
              <a:rPr sz="4000" b="0" spc="1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PLAYERS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FROM</a:t>
            </a:r>
            <a:r>
              <a:rPr sz="4000" b="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BANGLADESH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296" y="840994"/>
            <a:ext cx="936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46750" algn="l"/>
              </a:tabLst>
            </a:pPr>
            <a:r>
              <a:rPr sz="2400" b="1" dirty="0">
                <a:latin typeface="Calibri"/>
                <a:cs typeface="Calibri"/>
              </a:rPr>
              <a:t>BEST </a:t>
            </a:r>
            <a:r>
              <a:rPr sz="2400" b="1" spc="-5" dirty="0">
                <a:latin typeface="Calibri"/>
                <a:cs typeface="Calibri"/>
              </a:rPr>
              <a:t>PLAYERS (TOP</a:t>
            </a:r>
            <a:r>
              <a:rPr sz="2400" b="1" dirty="0">
                <a:latin typeface="Calibri"/>
                <a:cs typeface="Calibri"/>
              </a:rPr>
              <a:t> 10)	AVERAGE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PLAYERS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TOP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196" y="4708016"/>
            <a:ext cx="2566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BEST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PLAYER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7126" y="4734814"/>
            <a:ext cx="2018030" cy="43434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5"/>
              </a:lnSpc>
            </a:pPr>
            <a:r>
              <a:rPr sz="2800" b="1" spc="-10" dirty="0">
                <a:latin typeface="Calibri"/>
                <a:cs typeface="Calibri"/>
              </a:rPr>
              <a:t>TAMIN </a:t>
            </a:r>
            <a:r>
              <a:rPr sz="2800" b="1" spc="-5" dirty="0">
                <a:latin typeface="Calibri"/>
                <a:cs typeface="Calibri"/>
              </a:rPr>
              <a:t>IQBAL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6129" y="4628769"/>
            <a:ext cx="2420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AVERAGE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0056" y="4650994"/>
            <a:ext cx="1487805" cy="31115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330"/>
              </a:lnSpc>
            </a:pPr>
            <a:r>
              <a:rPr sz="2000" dirty="0">
                <a:latin typeface="Calibri"/>
                <a:cs typeface="Calibri"/>
              </a:rPr>
              <a:t>MOHAMMAD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0840" y="4864353"/>
            <a:ext cx="1109980" cy="31115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330"/>
              </a:lnSpc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HR</a:t>
            </a: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FUL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761" y="1784616"/>
            <a:ext cx="5232020" cy="17634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849" y="1808987"/>
            <a:ext cx="6166290" cy="15849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</a:t>
            </a:r>
            <a:r>
              <a:rPr spc="-20" dirty="0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5600496"/>
            <a:ext cx="4530090" cy="64770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965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PLAYERS STARTED THEIR </a:t>
            </a:r>
            <a:r>
              <a:rPr sz="2400" dirty="0">
                <a:latin typeface="Calibri"/>
                <a:cs typeface="Calibri"/>
              </a:rPr>
              <a:t> CARRIER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2001,2015,2005,2007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489854"/>
            <a:ext cx="4624070" cy="64770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965"/>
              </a:spcBef>
            </a:pPr>
            <a:r>
              <a:rPr sz="2400" dirty="0">
                <a:latin typeface="Calibri"/>
                <a:cs typeface="Calibri"/>
              </a:rPr>
              <a:t>MOST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RETIRED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YEAR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2022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49" y="1179575"/>
            <a:ext cx="5129698" cy="39852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3368" y="1187195"/>
            <a:ext cx="5006340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9878" y="445770"/>
            <a:ext cx="1952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/>
                <a:cs typeface="Times New Roman"/>
              </a:rPr>
              <a:t>Website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263041"/>
            <a:ext cx="4249420" cy="142303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510"/>
              </a:spcBef>
              <a:buSzPct val="9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alibri"/>
                <a:cs typeface="Calibri"/>
              </a:rPr>
              <a:t>Website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scraping</a:t>
            </a:r>
            <a:endParaRPr sz="2000" dirty="0">
              <a:latin typeface="Calibri"/>
              <a:cs typeface="Calibri"/>
            </a:endParaRPr>
          </a:p>
          <a:p>
            <a:pPr marL="12700" marR="5080" indent="423545">
              <a:lnSpc>
                <a:spcPct val="140600"/>
              </a:lnSpc>
              <a:spcBef>
                <a:spcPts val="440"/>
              </a:spcBef>
            </a:pPr>
            <a:r>
              <a:rPr lang="en-US" sz="2000" spc="-5" dirty="0">
                <a:latin typeface="Calibri"/>
                <a:cs typeface="Calibri"/>
              </a:rPr>
              <a:t>URL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u="heavy" spc="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https://www.espncricinfo.com/ </a:t>
            </a:r>
            <a:r>
              <a:rPr sz="2000" spc="-440" dirty="0">
                <a:solidFill>
                  <a:srgbClr val="0562C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D0D0D"/>
                </a:solidFill>
                <a:latin typeface="Calibri"/>
                <a:cs typeface="Calibri"/>
              </a:rPr>
              <a:t>Gathered</a:t>
            </a:r>
            <a:r>
              <a:rPr sz="2000" spc="-5" dirty="0">
                <a:solidFill>
                  <a:srgbClr val="0D0D0D"/>
                </a:solidFill>
                <a:latin typeface="Calibri"/>
                <a:cs typeface="Calibri"/>
              </a:rPr>
              <a:t> data</a:t>
            </a:r>
            <a:r>
              <a:rPr sz="20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libri"/>
                <a:cs typeface="Calibri"/>
              </a:rPr>
              <a:t>based</a:t>
            </a:r>
            <a:r>
              <a:rPr sz="2000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D0D0D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0D0D"/>
                </a:solidFill>
                <a:latin typeface="Calibri"/>
                <a:cs typeface="Calibri"/>
              </a:rPr>
              <a:t>filters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667" y="2796540"/>
            <a:ext cx="9237345" cy="3878579"/>
            <a:chOff x="217667" y="2796540"/>
            <a:chExt cx="9237345" cy="38785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67" y="2796540"/>
              <a:ext cx="4435082" cy="3878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7532" y="2796540"/>
              <a:ext cx="4817363" cy="3878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0333" y="118617"/>
            <a:ext cx="2197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Times New Roman"/>
                <a:cs typeface="Times New Roman"/>
              </a:rPr>
              <a:t>Zimb</a:t>
            </a:r>
            <a:r>
              <a:rPr sz="4000" b="0" dirty="0">
                <a:latin typeface="Times New Roman"/>
                <a:cs typeface="Times New Roman"/>
              </a:rPr>
              <a:t>a</a:t>
            </a:r>
            <a:r>
              <a:rPr sz="4000" b="0" spc="-5" dirty="0">
                <a:latin typeface="Times New Roman"/>
                <a:cs typeface="Times New Roman"/>
              </a:rPr>
              <a:t>bwe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02155" y="1959355"/>
            <a:ext cx="40005" cy="9525"/>
          </a:xfrm>
          <a:custGeom>
            <a:avLst/>
            <a:gdLst/>
            <a:ahLst/>
            <a:cxnLst/>
            <a:rect l="l" t="t" r="r" b="b"/>
            <a:pathLst>
              <a:path w="40005" h="9525">
                <a:moveTo>
                  <a:pt x="39624" y="0"/>
                </a:moveTo>
                <a:lnTo>
                  <a:pt x="0" y="0"/>
                </a:lnTo>
                <a:lnTo>
                  <a:pt x="0" y="9144"/>
                </a:lnTo>
                <a:lnTo>
                  <a:pt x="39624" y="9144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0132" y="2194051"/>
            <a:ext cx="40005" cy="9525"/>
          </a:xfrm>
          <a:custGeom>
            <a:avLst/>
            <a:gdLst/>
            <a:ahLst/>
            <a:cxnLst/>
            <a:rect l="l" t="t" r="r" b="b"/>
            <a:pathLst>
              <a:path w="40005" h="9525">
                <a:moveTo>
                  <a:pt x="39624" y="0"/>
                </a:moveTo>
                <a:lnTo>
                  <a:pt x="0" y="0"/>
                </a:lnTo>
                <a:lnTo>
                  <a:pt x="0" y="9144"/>
                </a:lnTo>
                <a:lnTo>
                  <a:pt x="39624" y="9144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5944" y="2556764"/>
            <a:ext cx="40005" cy="9525"/>
          </a:xfrm>
          <a:custGeom>
            <a:avLst/>
            <a:gdLst/>
            <a:ahLst/>
            <a:cxnLst/>
            <a:rect l="l" t="t" r="r" b="b"/>
            <a:pathLst>
              <a:path w="40004" h="9525">
                <a:moveTo>
                  <a:pt x="39624" y="0"/>
                </a:moveTo>
                <a:lnTo>
                  <a:pt x="0" y="0"/>
                </a:lnTo>
                <a:lnTo>
                  <a:pt x="0" y="9144"/>
                </a:lnTo>
                <a:lnTo>
                  <a:pt x="39624" y="9144"/>
                </a:lnTo>
                <a:lnTo>
                  <a:pt x="396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9248" y="3279140"/>
            <a:ext cx="36830" cy="9525"/>
          </a:xfrm>
          <a:custGeom>
            <a:avLst/>
            <a:gdLst/>
            <a:ahLst/>
            <a:cxnLst/>
            <a:rect l="l" t="t" r="r" b="b"/>
            <a:pathLst>
              <a:path w="36830" h="9525">
                <a:moveTo>
                  <a:pt x="36575" y="0"/>
                </a:moveTo>
                <a:lnTo>
                  <a:pt x="0" y="0"/>
                </a:lnTo>
                <a:lnTo>
                  <a:pt x="0" y="9144"/>
                </a:lnTo>
                <a:lnTo>
                  <a:pt x="36575" y="9144"/>
                </a:lnTo>
                <a:lnTo>
                  <a:pt x="36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4967" y="5068315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0"/>
                </a:moveTo>
                <a:lnTo>
                  <a:pt x="0" y="0"/>
                </a:lnTo>
                <a:lnTo>
                  <a:pt x="0" y="9143"/>
                </a:lnTo>
                <a:lnTo>
                  <a:pt x="38100" y="9143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2950" y="1129505"/>
            <a:ext cx="3243580" cy="434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3535">
              <a:lnSpc>
                <a:spcPts val="2085"/>
              </a:lnSpc>
              <a:buClr>
                <a:srgbClr val="000000"/>
              </a:buClr>
              <a:buSzPct val="163636"/>
              <a:buAutoNum type="arabicPeriod"/>
              <a:tabLst>
                <a:tab pos="355600" algn="l"/>
                <a:tab pos="356235" algn="l"/>
              </a:tabLst>
            </a:pP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Maximum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1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1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1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270</a:t>
            </a:r>
            <a:r>
              <a:rPr sz="11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endParaRPr sz="11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1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100" u="sng" spc="26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1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220</a:t>
            </a:r>
            <a:endParaRPr sz="1100">
              <a:latin typeface="Arial"/>
              <a:cs typeface="Arial"/>
            </a:endParaRPr>
          </a:p>
          <a:p>
            <a:pPr marL="355600" marR="115570" indent="-343535">
              <a:lnSpc>
                <a:spcPct val="118000"/>
              </a:lnSpc>
              <a:spcBef>
                <a:spcPts val="440"/>
              </a:spcBef>
              <a:buClr>
                <a:srgbClr val="000000"/>
              </a:buClr>
              <a:buSzPct val="163636"/>
              <a:buAutoNum type="arabicPeriod" startAt="2"/>
              <a:tabLst>
                <a:tab pos="355600" algn="l"/>
                <a:tab pos="356235" algn="l"/>
              </a:tabLst>
            </a:pP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1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1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320</a:t>
            </a:r>
            <a:r>
              <a:rPr sz="11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100" spc="-2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 285</a:t>
            </a:r>
            <a:r>
              <a:rPr sz="11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b="1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835"/>
              </a:spcBef>
              <a:buClr>
                <a:srgbClr val="000000"/>
              </a:buClr>
              <a:buSzPct val="163636"/>
              <a:buAutoNum type="arabicPeriod" startAt="2"/>
              <a:tabLst>
                <a:tab pos="393700" algn="l"/>
                <a:tab pos="394335" algn="l"/>
              </a:tabLst>
            </a:pP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1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1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1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100" spc="6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33</a:t>
            </a:r>
            <a:r>
              <a:rPr sz="11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1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1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7</a:t>
            </a:r>
            <a:r>
              <a:rPr sz="1100" b="1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SzPct val="163636"/>
              <a:buAutoNum type="arabicPeriod" startAt="2"/>
              <a:tabLst>
                <a:tab pos="355600" algn="l"/>
                <a:tab pos="356235" algn="l"/>
              </a:tabLst>
            </a:pP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100" spc="2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1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100" spc="2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34</a:t>
            </a:r>
            <a:r>
              <a:rPr sz="11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1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1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  </a:t>
            </a:r>
            <a:r>
              <a:rPr sz="1100" b="1" u="sng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19.</a:t>
            </a:r>
            <a:endParaRPr sz="1100">
              <a:latin typeface="Arial"/>
              <a:cs typeface="Arial"/>
            </a:endParaRPr>
          </a:p>
          <a:p>
            <a:pPr marL="355600" marR="146050" indent="-343535">
              <a:lnSpc>
                <a:spcPct val="118000"/>
              </a:lnSpc>
              <a:spcBef>
                <a:spcPts val="295"/>
              </a:spcBef>
              <a:buClr>
                <a:srgbClr val="000000"/>
              </a:buClr>
              <a:buSzPct val="163636"/>
              <a:buAutoNum type="arabicPeriod" startAt="2"/>
              <a:tabLst>
                <a:tab pos="355600" algn="l"/>
                <a:tab pos="356235" algn="l"/>
              </a:tabLst>
            </a:pP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1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total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runs</a:t>
            </a:r>
            <a:r>
              <a:rPr sz="1100" spc="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10862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and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1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100" spc="-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7500.</a:t>
            </a:r>
            <a:endParaRPr sz="11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835"/>
              </a:spcBef>
              <a:buSzPct val="163636"/>
              <a:buAutoNum type="arabicPeriod" startAt="2"/>
              <a:tabLst>
                <a:tab pos="355600" algn="l"/>
                <a:tab pos="356235" algn="l"/>
              </a:tabLst>
            </a:pPr>
            <a:r>
              <a:rPr sz="1100" spc="-5" dirty="0">
                <a:latin typeface="Arial MT"/>
                <a:cs typeface="Arial MT"/>
              </a:rPr>
              <a:t>Maximum </a:t>
            </a:r>
            <a:r>
              <a:rPr sz="1100" dirty="0">
                <a:latin typeface="Arial MT"/>
                <a:cs typeface="Arial MT"/>
              </a:rPr>
              <a:t>highest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score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225</a:t>
            </a:r>
            <a:r>
              <a:rPr sz="1100" b="1" u="sng" spc="2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minimum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is</a:t>
            </a:r>
            <a:endParaRPr sz="11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1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130.</a:t>
            </a:r>
            <a:endParaRPr sz="1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825"/>
              </a:spcBef>
              <a:buSzPct val="163636"/>
              <a:buAutoNum type="arabicPeriod" startAt="7"/>
              <a:tabLst>
                <a:tab pos="355600" algn="l"/>
                <a:tab pos="356235" algn="l"/>
              </a:tabLst>
            </a:pPr>
            <a:r>
              <a:rPr sz="1100" spc="-5" dirty="0">
                <a:latin typeface="Arial MT"/>
                <a:cs typeface="Arial MT"/>
              </a:rPr>
              <a:t>Minimum </a:t>
            </a:r>
            <a:r>
              <a:rPr sz="1100" dirty="0">
                <a:latin typeface="Arial MT"/>
                <a:cs typeface="Arial MT"/>
              </a:rPr>
              <a:t>average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score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is</a:t>
            </a:r>
            <a:r>
              <a:rPr sz="1100" dirty="0">
                <a:latin typeface="Arial MT"/>
                <a:cs typeface="Arial MT"/>
              </a:rPr>
              <a:t> 23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maximum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is</a:t>
            </a:r>
            <a:endParaRPr sz="11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1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39</a:t>
            </a:r>
            <a:endParaRPr sz="110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825"/>
              </a:spcBef>
              <a:buSzPct val="163636"/>
              <a:buAutoNum type="arabicPeriod" startAt="8"/>
              <a:tabLst>
                <a:tab pos="393700" algn="l"/>
                <a:tab pos="394335" algn="l"/>
              </a:tabLst>
            </a:pPr>
            <a:r>
              <a:rPr sz="1100" spc="-5" dirty="0">
                <a:latin typeface="Arial MT"/>
                <a:cs typeface="Arial MT"/>
              </a:rPr>
              <a:t>maximum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hundreds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18,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 MT"/>
                <a:cs typeface="Arial MT"/>
              </a:rPr>
              <a:t>and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minimum</a:t>
            </a:r>
            <a:r>
              <a:rPr sz="1100" spc="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is </a:t>
            </a:r>
            <a:r>
              <a:rPr sz="11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10.</a:t>
            </a:r>
            <a:endParaRPr sz="1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SzPct val="163636"/>
              <a:buAutoNum type="arabicPeriod" startAt="8"/>
              <a:tabLst>
                <a:tab pos="355600" algn="l"/>
                <a:tab pos="356235" algn="l"/>
              </a:tabLst>
            </a:pPr>
            <a:r>
              <a:rPr sz="1100" spc="-5" dirty="0">
                <a:latin typeface="Arial MT"/>
                <a:cs typeface="Arial MT"/>
              </a:rPr>
              <a:t>Maximum </a:t>
            </a:r>
            <a:r>
              <a:rPr sz="1100" dirty="0">
                <a:latin typeface="Arial MT"/>
                <a:cs typeface="Arial MT"/>
              </a:rPr>
              <a:t>fifties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73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minimum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is</a:t>
            </a:r>
            <a:r>
              <a:rPr sz="1100" spc="295" dirty="0">
                <a:latin typeface="Arial MT"/>
                <a:cs typeface="Arial MT"/>
              </a:rPr>
              <a:t> </a:t>
            </a:r>
            <a:r>
              <a:rPr sz="11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45.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6238" y="999744"/>
            <a:ext cx="7299765" cy="52177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" y="0"/>
            <a:ext cx="9906635" cy="126111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000" b="0" spc="-5" dirty="0">
                <a:latin typeface="Calibri"/>
                <a:cs typeface="Calibri"/>
              </a:rPr>
              <a:t>BEST AND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AVERAGE</a:t>
            </a:r>
            <a:r>
              <a:rPr sz="4000" b="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PLAYERS</a:t>
            </a:r>
            <a:r>
              <a:rPr sz="4000" b="0" spc="5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FROM</a:t>
            </a:r>
            <a:r>
              <a:rPr sz="4000" b="0" spc="10" dirty="0">
                <a:latin typeface="Calibri"/>
                <a:cs typeface="Calibri"/>
              </a:rPr>
              <a:t> </a:t>
            </a:r>
            <a:r>
              <a:rPr sz="4000" b="0" spc="-10" dirty="0">
                <a:latin typeface="Calibri"/>
                <a:cs typeface="Calibri"/>
              </a:rPr>
              <a:t>ZIMBABWE</a:t>
            </a:r>
            <a:endParaRPr sz="4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70"/>
              </a:spcBef>
              <a:tabLst>
                <a:tab pos="5923280" algn="l"/>
              </a:tabLst>
            </a:pPr>
            <a:r>
              <a:rPr sz="2400" dirty="0"/>
              <a:t>BEST </a:t>
            </a:r>
            <a:r>
              <a:rPr sz="2400" spc="-5" dirty="0"/>
              <a:t>PLAYERS (TOP</a:t>
            </a:r>
            <a:r>
              <a:rPr sz="2400" dirty="0"/>
              <a:t> 10)	</a:t>
            </a:r>
            <a:r>
              <a:rPr sz="3600" baseline="1157" dirty="0"/>
              <a:t>AVERAGE</a:t>
            </a:r>
            <a:r>
              <a:rPr sz="3600" spc="-30" baseline="1157" dirty="0"/>
              <a:t> </a:t>
            </a:r>
            <a:r>
              <a:rPr sz="3600" spc="-7" baseline="1157" dirty="0"/>
              <a:t>PLAYERS</a:t>
            </a:r>
            <a:r>
              <a:rPr sz="3600" spc="-52" baseline="1157" dirty="0"/>
              <a:t> </a:t>
            </a:r>
            <a:r>
              <a:rPr sz="3600" spc="-7" baseline="1157" dirty="0"/>
              <a:t>(TOP</a:t>
            </a:r>
            <a:r>
              <a:rPr sz="3600" spc="-37" baseline="1157" dirty="0"/>
              <a:t> </a:t>
            </a:r>
            <a:r>
              <a:rPr sz="3600" baseline="1157" dirty="0"/>
              <a:t>10)</a:t>
            </a:r>
            <a:endParaRPr sz="3600" baseline="1157"/>
          </a:p>
        </p:txBody>
      </p:sp>
      <p:sp>
        <p:nvSpPr>
          <p:cNvPr id="3" name="object 3"/>
          <p:cNvSpPr txBox="1"/>
          <p:nvPr/>
        </p:nvSpPr>
        <p:spPr>
          <a:xfrm>
            <a:off x="607872" y="5765698"/>
            <a:ext cx="2566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BEST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PLAYER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41801" y="5792152"/>
            <a:ext cx="1516380" cy="434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6129" y="5744362"/>
            <a:ext cx="2830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AVERAGE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PLAYER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7631" y="5769292"/>
            <a:ext cx="1939289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785"/>
              </a:lnSpc>
            </a:pPr>
            <a:r>
              <a:rPr sz="2400" dirty="0">
                <a:latin typeface="Calibri"/>
                <a:cs typeface="Calibri"/>
              </a:rPr>
              <a:t>ADR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CAMPBELL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4" y="2431717"/>
            <a:ext cx="5604204" cy="22506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2321813"/>
            <a:ext cx="5486380" cy="235776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8498" y="6477"/>
            <a:ext cx="1177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SPAN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46938" y="5678525"/>
            <a:ext cx="4485005" cy="4140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640"/>
              </a:spcBef>
              <a:buSzPct val="12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00" spc="-5" dirty="0">
                <a:latin typeface="Calibri"/>
                <a:cs typeface="Calibri"/>
              </a:rPr>
              <a:t>MOST PLAYERS STARTED THEIR CARRIER </a:t>
            </a:r>
            <a:r>
              <a:rPr sz="1500" dirty="0">
                <a:latin typeface="Calibri"/>
                <a:cs typeface="Calibri"/>
              </a:rPr>
              <a:t>IN </a:t>
            </a:r>
            <a:r>
              <a:rPr sz="1500" spc="-5" dirty="0">
                <a:latin typeface="Calibri"/>
                <a:cs typeface="Calibri"/>
              </a:rPr>
              <a:t>THE YEAR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1992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6129" y="5545023"/>
            <a:ext cx="4590415" cy="59499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885"/>
              </a:spcBef>
              <a:buSzPct val="81818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MOST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PLAYERS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RETIRED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THE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YEAR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2002,2003,2010,2019,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2021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5" y="1094257"/>
            <a:ext cx="5006339" cy="39943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1220" y="1094257"/>
            <a:ext cx="5128259" cy="40019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9753" y="24765"/>
            <a:ext cx="2413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BEST</a:t>
            </a:r>
            <a:r>
              <a:rPr sz="4000" spc="-85" dirty="0"/>
              <a:t> </a:t>
            </a:r>
            <a:r>
              <a:rPr sz="4000" spc="-10" dirty="0"/>
              <a:t>TEAM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91108" y="814832"/>
            <a:ext cx="419227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INDIA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TOP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MORE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THAN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354965">
              <a:lnSpc>
                <a:spcPts val="2050"/>
              </a:lnSpc>
            </a:pPr>
            <a:r>
              <a:rPr sz="1800" spc="-10" dirty="0">
                <a:latin typeface="Calibri"/>
                <a:cs typeface="Calibri"/>
              </a:rPr>
              <a:t>OUT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11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INDIA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dirty="0">
                <a:latin typeface="Calibri"/>
                <a:cs typeface="Calibri"/>
              </a:rPr>
              <a:t> BEST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0126" y="817269"/>
            <a:ext cx="5976797" cy="5446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8" y="1452371"/>
            <a:ext cx="5202935" cy="51084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669"/>
            <a:ext cx="67633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2D75B6"/>
                </a:solidFill>
                <a:latin typeface="Calibri"/>
                <a:cs typeface="Calibri"/>
              </a:rPr>
              <a:t>Top</a:t>
            </a:r>
            <a:r>
              <a:rPr sz="4000" b="0" spc="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2D75B6"/>
                </a:solidFill>
                <a:latin typeface="Calibri"/>
                <a:cs typeface="Calibri"/>
              </a:rPr>
              <a:t>Player</a:t>
            </a:r>
            <a:r>
              <a:rPr sz="4000" b="0" spc="-1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2D75B6"/>
                </a:solidFill>
                <a:latin typeface="Calibri"/>
                <a:cs typeface="Calibri"/>
              </a:rPr>
              <a:t>from</a:t>
            </a:r>
            <a:r>
              <a:rPr sz="4000" b="0" spc="2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2D75B6"/>
                </a:solidFill>
                <a:latin typeface="Calibri"/>
                <a:cs typeface="Calibri"/>
              </a:rPr>
              <a:t>all</a:t>
            </a:r>
            <a:r>
              <a:rPr sz="4000" b="0" spc="-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2D75B6"/>
                </a:solidFill>
                <a:latin typeface="Calibri"/>
                <a:cs typeface="Calibri"/>
              </a:rPr>
              <a:t>the countries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239" y="90322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6153" y="776732"/>
            <a:ext cx="3041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15895" algn="l"/>
              </a:tabLst>
            </a:pPr>
            <a:r>
              <a:rPr sz="2800" spc="-5" dirty="0">
                <a:latin typeface="Calibri"/>
                <a:cs typeface="Calibri"/>
              </a:rPr>
              <a:t>KC SANGAKKARA	</a:t>
            </a:r>
            <a:r>
              <a:rPr sz="2800" spc="-10" dirty="0">
                <a:latin typeface="Calibri"/>
                <a:cs typeface="Calibri"/>
              </a:rPr>
              <a:t>SL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1414017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2436367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2801" y="2309875"/>
            <a:ext cx="3154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11425" algn="l"/>
              </a:tabLst>
            </a:pPr>
            <a:r>
              <a:rPr sz="2800" spc="-10" dirty="0">
                <a:latin typeface="Calibri"/>
                <a:cs typeface="Calibri"/>
              </a:rPr>
              <a:t>THAMI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IQBAL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5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2947542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458083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13573" y="3331591"/>
            <a:ext cx="154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9683" y="3331591"/>
            <a:ext cx="584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ZIM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239" y="3969892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239" y="448094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239" y="499148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2612" y="4864989"/>
            <a:ext cx="1242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BC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LARA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23901" y="4864989"/>
            <a:ext cx="431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1239" y="6014415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776732"/>
            <a:ext cx="4232910" cy="556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3945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SR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TENDULKAR</a:t>
            </a:r>
            <a:r>
              <a:rPr sz="2800" spc="930" dirty="0">
                <a:latin typeface="Calibri"/>
                <a:cs typeface="Calibri"/>
              </a:rPr>
              <a:t>  </a:t>
            </a:r>
            <a:r>
              <a:rPr sz="2800" spc="-5" dirty="0">
                <a:latin typeface="Calibri"/>
                <a:cs typeface="Calibri"/>
              </a:rPr>
              <a:t>IND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Calibri"/>
              <a:cs typeface="Calibri"/>
            </a:endParaRPr>
          </a:p>
          <a:p>
            <a:pPr marL="355600" indent="-355600">
              <a:lnSpc>
                <a:spcPct val="100000"/>
              </a:lnSpc>
              <a:spcBef>
                <a:spcPts val="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1044575" algn="l"/>
                <a:tab pos="3621404" algn="l"/>
              </a:tabLst>
            </a:pPr>
            <a:r>
              <a:rPr sz="2800" spc="-5" dirty="0">
                <a:latin typeface="Calibri"/>
                <a:cs typeface="Calibri"/>
              </a:rPr>
              <a:t>RT		PO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ING</a:t>
            </a:r>
            <a:r>
              <a:rPr sz="2800" dirty="0">
                <a:latin typeface="Calibri"/>
                <a:cs typeface="Calibri"/>
              </a:rPr>
              <a:t>	A</a:t>
            </a:r>
            <a:r>
              <a:rPr sz="2800" spc="-5" dirty="0">
                <a:latin typeface="Calibri"/>
                <a:cs typeface="Calibri"/>
              </a:rPr>
              <a:t>US</a:t>
            </a:r>
            <a:endParaRPr sz="2800">
              <a:latin typeface="Calibri"/>
              <a:cs typeface="Calibri"/>
            </a:endParaRPr>
          </a:p>
          <a:p>
            <a:pPr marL="1003300" marR="16510" algn="just">
              <a:lnSpc>
                <a:spcPct val="239500"/>
              </a:lnSpc>
              <a:spcBef>
                <a:spcPts val="5"/>
              </a:spcBef>
              <a:tabLst>
                <a:tab pos="3493770" algn="l"/>
                <a:tab pos="3580765" algn="l"/>
              </a:tabLst>
            </a:pPr>
            <a:r>
              <a:rPr sz="2800" spc="-10" dirty="0">
                <a:latin typeface="Calibri"/>
                <a:cs typeface="Calibri"/>
              </a:rPr>
              <a:t>YOUNIS </a:t>
            </a:r>
            <a:r>
              <a:rPr sz="2800" spc="-5" dirty="0">
                <a:latin typeface="Calibri"/>
                <a:cs typeface="Calibri"/>
              </a:rPr>
              <a:t>KHAN</a:t>
            </a:r>
            <a:r>
              <a:rPr sz="2800" spc="620" dirty="0">
                <a:latin typeface="Calibri"/>
                <a:cs typeface="Calibri"/>
              </a:rPr>
              <a:t> </a:t>
            </a:r>
            <a:r>
              <a:rPr sz="2800" spc="6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ROOT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10" dirty="0">
                <a:latin typeface="Calibri"/>
                <a:cs typeface="Calibri"/>
              </a:rPr>
              <a:t>ENG  </a:t>
            </a:r>
            <a:r>
              <a:rPr sz="2800" spc="-5" dirty="0">
                <a:latin typeface="Calibri"/>
                <a:cs typeface="Calibri"/>
              </a:rPr>
              <a:t>JH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KALLIS	</a:t>
            </a:r>
            <a:r>
              <a:rPr sz="2800" spc="-10" dirty="0">
                <a:latin typeface="Calibri"/>
                <a:cs typeface="Calibri"/>
              </a:rPr>
              <a:t>SA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45870">
              <a:lnSpc>
                <a:spcPct val="100000"/>
              </a:lnSpc>
              <a:tabLst>
                <a:tab pos="3776979" algn="l"/>
              </a:tabLst>
            </a:pPr>
            <a:r>
              <a:rPr sz="2800" spc="-10" dirty="0">
                <a:latin typeface="Calibri"/>
                <a:cs typeface="Calibri"/>
              </a:rPr>
              <a:t>LRPL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TAYLOR	NZ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" y="795528"/>
            <a:ext cx="940308" cy="88239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1734312"/>
            <a:ext cx="827531" cy="8839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2731007"/>
            <a:ext cx="961643" cy="8808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060" y="3685032"/>
            <a:ext cx="961643" cy="8823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4664964"/>
            <a:ext cx="940308" cy="88391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5670803"/>
            <a:ext cx="943355" cy="106527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39028" y="867156"/>
            <a:ext cx="1040891" cy="88391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1220" y="1937004"/>
            <a:ext cx="1040891" cy="105003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89320" y="3171444"/>
            <a:ext cx="963168" cy="105003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14059" y="4502099"/>
            <a:ext cx="1463039" cy="14110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0116" y="452501"/>
            <a:ext cx="7273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Average</a:t>
            </a:r>
            <a:r>
              <a:rPr spc="-30" dirty="0"/>
              <a:t> </a:t>
            </a:r>
            <a:r>
              <a:rPr dirty="0"/>
              <a:t>players</a:t>
            </a:r>
            <a:r>
              <a:rPr spc="-2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20" dirty="0"/>
              <a:t> </a:t>
            </a:r>
            <a:r>
              <a:rPr spc="-5" dirty="0"/>
              <a:t>countries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199473"/>
            <a:ext cx="4897755" cy="51365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5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302125" algn="l"/>
              </a:tabLst>
            </a:pPr>
            <a:r>
              <a:rPr sz="2800" spc="-5" dirty="0">
                <a:latin typeface="Calibri"/>
                <a:cs typeface="Calibri"/>
              </a:rPr>
              <a:t>ADR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CAMPBELL	ZIM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15130" algn="l"/>
              </a:tabLst>
            </a:pPr>
            <a:r>
              <a:rPr sz="2800" spc="-10" dirty="0">
                <a:latin typeface="Calibri"/>
                <a:cs typeface="Calibri"/>
              </a:rPr>
              <a:t>MOHAMMAD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ASHRAFUL	</a:t>
            </a:r>
            <a:r>
              <a:rPr sz="2800" dirty="0">
                <a:latin typeface="Calibri"/>
                <a:cs typeface="Calibri"/>
              </a:rPr>
              <a:t>BAN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29735" algn="l"/>
              </a:tabLst>
            </a:pPr>
            <a:r>
              <a:rPr sz="2800" spc="-5" dirty="0">
                <a:latin typeface="Calibri"/>
                <a:cs typeface="Calibri"/>
              </a:rPr>
              <a:t>RP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ARNOLD	SL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01160" algn="l"/>
              </a:tabLst>
            </a:pPr>
            <a:r>
              <a:rPr sz="2800" spc="-5" dirty="0">
                <a:latin typeface="Calibri"/>
                <a:cs typeface="Calibri"/>
              </a:rPr>
              <a:t>AH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JONES	</a:t>
            </a:r>
            <a:r>
              <a:rPr sz="2800" spc="-5" dirty="0">
                <a:latin typeface="Calibri"/>
                <a:cs typeface="Calibri"/>
              </a:rPr>
              <a:t>NZ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62755" algn="l"/>
              </a:tabLst>
            </a:pPr>
            <a:r>
              <a:rPr sz="2800" spc="-5" dirty="0">
                <a:latin typeface="Calibri"/>
                <a:cs typeface="Calibri"/>
              </a:rPr>
              <a:t>DA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MILLER	</a:t>
            </a:r>
            <a:r>
              <a:rPr sz="2800" spc="-10" dirty="0">
                <a:latin typeface="Calibri"/>
                <a:cs typeface="Calibri"/>
              </a:rPr>
              <a:t>SA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37355" algn="l"/>
              </a:tabLst>
            </a:pPr>
            <a:r>
              <a:rPr sz="2800" spc="-5" dirty="0">
                <a:latin typeface="Calibri"/>
                <a:cs typeface="Calibri"/>
              </a:rPr>
              <a:t>JO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HOLDER	</a:t>
            </a:r>
            <a:r>
              <a:rPr sz="2800" spc="-5" dirty="0">
                <a:latin typeface="Calibri"/>
                <a:cs typeface="Calibri"/>
              </a:rPr>
              <a:t>WI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57040" algn="l"/>
              </a:tabLst>
            </a:pPr>
            <a:r>
              <a:rPr sz="2800" spc="-5" dirty="0">
                <a:latin typeface="Calibri"/>
                <a:cs typeface="Calibri"/>
              </a:rPr>
              <a:t>JB </a:t>
            </a:r>
            <a:r>
              <a:rPr sz="2800" spc="-10" dirty="0">
                <a:latin typeface="Calibri"/>
                <a:cs typeface="Calibri"/>
              </a:rPr>
              <a:t>HOBB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ENG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37990" algn="l"/>
              </a:tabLst>
            </a:pPr>
            <a:r>
              <a:rPr sz="2800" spc="-5" dirty="0">
                <a:latin typeface="Calibri"/>
                <a:cs typeface="Calibri"/>
              </a:rPr>
              <a:t>MOIN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KHAN	PAK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241165" algn="l"/>
              </a:tabLst>
            </a:pPr>
            <a:r>
              <a:rPr sz="2800" spc="-5" dirty="0">
                <a:latin typeface="Calibri"/>
                <a:cs typeface="Calibri"/>
              </a:rPr>
              <a:t>DC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BOON	AUS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75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  <a:tab pos="417639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JADEJA	IND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30" y="415289"/>
            <a:ext cx="3531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Calibri"/>
                <a:cs typeface="Calibri"/>
              </a:rPr>
              <a:t>Conclusion</a:t>
            </a:r>
            <a:r>
              <a:rPr sz="3200" b="0" spc="-2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[player]</a:t>
            </a:r>
            <a:r>
              <a:rPr sz="3200" b="0" spc="-40" dirty="0">
                <a:latin typeface="Calibri"/>
                <a:cs typeface="Calibri"/>
              </a:rPr>
              <a:t> </a:t>
            </a:r>
            <a:r>
              <a:rPr sz="3200" b="0" spc="5" dirty="0">
                <a:latin typeface="Calibri"/>
                <a:cs typeface="Calibri"/>
              </a:rPr>
              <a:t>:-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3772" y="392938"/>
            <a:ext cx="5549265" cy="791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3865" indent="-431800">
              <a:lnSpc>
                <a:spcPts val="1595"/>
              </a:lnSpc>
              <a:spcBef>
                <a:spcPts val="105"/>
              </a:spcBef>
              <a:buSzPct val="228571"/>
              <a:buChar char="•"/>
              <a:tabLst>
                <a:tab pos="443865" algn="l"/>
                <a:tab pos="444500" algn="l"/>
              </a:tabLst>
            </a:pP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above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plot</a:t>
            </a:r>
            <a:r>
              <a:rPr sz="1400" spc="-10" dirty="0">
                <a:latin typeface="Arial MT"/>
                <a:cs typeface="Arial MT"/>
              </a:rPr>
              <a:t> 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average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matches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played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443865">
              <a:lnSpc>
                <a:spcPts val="1595"/>
              </a:lnSpc>
            </a:pPr>
            <a:r>
              <a:rPr sz="1400" spc="-5" dirty="0">
                <a:latin typeface="Arial MT"/>
                <a:cs typeface="Arial MT"/>
              </a:rPr>
              <a:t>negatively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corelated</a:t>
            </a:r>
            <a:endParaRPr sz="1400">
              <a:latin typeface="Arial MT"/>
              <a:cs typeface="Arial MT"/>
            </a:endParaRPr>
          </a:p>
          <a:p>
            <a:pPr marL="443865" indent="-431800">
              <a:lnSpc>
                <a:spcPct val="100000"/>
              </a:lnSpc>
              <a:spcBef>
                <a:spcPts val="790"/>
              </a:spcBef>
              <a:buSzPct val="228571"/>
              <a:buChar char="•"/>
              <a:tabLst>
                <a:tab pos="443865" algn="l"/>
                <a:tab pos="444500" algn="l"/>
              </a:tabLst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player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highest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score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negatively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corelated,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43" y="1724660"/>
            <a:ext cx="4497705" cy="21056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marR="5080" indent="-342900">
              <a:lnSpc>
                <a:spcPct val="90000"/>
              </a:lnSpc>
              <a:spcBef>
                <a:spcPts val="340"/>
              </a:spcBef>
              <a:buSzPct val="80000"/>
              <a:buFont typeface="Calibri"/>
              <a:buAutoNum type="arabicPeriod"/>
              <a:tabLst>
                <a:tab pos="411480" algn="l"/>
                <a:tab pos="412115" algn="l"/>
              </a:tabLst>
            </a:pPr>
            <a:r>
              <a:rPr dirty="0"/>
              <a:t>	</a:t>
            </a:r>
            <a:r>
              <a:rPr sz="2000" b="1" spc="-5" dirty="0">
                <a:latin typeface="Calibri"/>
                <a:cs typeface="Calibri"/>
              </a:rPr>
              <a:t>With </a:t>
            </a:r>
            <a:r>
              <a:rPr sz="2000" b="1" dirty="0">
                <a:latin typeface="Calibri"/>
                <a:cs typeface="Calibri"/>
              </a:rPr>
              <a:t>my analysis concluding that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players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has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maintain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good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average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every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match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become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top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best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layer </a:t>
            </a: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  <a:p>
            <a:pPr marL="354965" marR="98425" indent="-342900">
              <a:lnSpc>
                <a:spcPts val="2160"/>
              </a:lnSpc>
              <a:spcBef>
                <a:spcPts val="1040"/>
              </a:spcBef>
              <a:buSzPct val="80000"/>
              <a:buFont typeface="Calibri"/>
              <a:buAutoNum type="arabicPeriod"/>
              <a:tabLst>
                <a:tab pos="411480" algn="l"/>
                <a:tab pos="412115" algn="l"/>
              </a:tabLst>
            </a:pPr>
            <a:r>
              <a:rPr dirty="0"/>
              <a:t>	</a:t>
            </a:r>
            <a:r>
              <a:rPr sz="2000" b="1" dirty="0">
                <a:latin typeface="Calibri"/>
                <a:cs typeface="Calibri"/>
              </a:rPr>
              <a:t>most of the players </a:t>
            </a:r>
            <a:r>
              <a:rPr sz="2000" b="1" spc="-5" dirty="0">
                <a:latin typeface="Calibri"/>
                <a:cs typeface="Calibri"/>
              </a:rPr>
              <a:t>got </a:t>
            </a:r>
            <a:r>
              <a:rPr sz="2000" b="1" dirty="0">
                <a:latin typeface="Calibri"/>
                <a:cs typeface="Calibri"/>
              </a:rPr>
              <a:t>out after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reaching </a:t>
            </a:r>
            <a:r>
              <a:rPr sz="2000" b="1" dirty="0">
                <a:latin typeface="Calibri"/>
                <a:cs typeface="Calibri"/>
              </a:rPr>
              <a:t>high –score so player have to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stay</a:t>
            </a:r>
            <a:r>
              <a:rPr sz="2000" b="1" spc="4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stable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after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reaching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high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score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279" y="1168908"/>
            <a:ext cx="6370320" cy="49910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864"/>
            <a:ext cx="4601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Calibri"/>
                <a:cs typeface="Calibri"/>
              </a:rPr>
              <a:t>Conclusion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(team</a:t>
            </a:r>
            <a:r>
              <a:rPr b="0" spc="-3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):-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894" y="818783"/>
            <a:ext cx="10688320" cy="3999229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30"/>
              </a:spcBef>
              <a:buSzPct val="6428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India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Indian </a:t>
            </a:r>
            <a:r>
              <a:rPr sz="2000" spc="-5" dirty="0">
                <a:latin typeface="Calibri"/>
                <a:cs typeface="Calibri"/>
              </a:rPr>
              <a:t>players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decrease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duck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 </a:t>
            </a:r>
            <a:r>
              <a:rPr sz="2000" dirty="0">
                <a:latin typeface="Calibri"/>
                <a:cs typeface="Calibri"/>
              </a:rPr>
              <a:t>counts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after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years.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15"/>
              </a:spcBef>
              <a:buSzPct val="9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Australia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maintain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 </a:t>
            </a:r>
            <a:r>
              <a:rPr sz="1800" spc="-5" dirty="0">
                <a:latin typeface="Calibri"/>
                <a:cs typeface="Calibri"/>
              </a:rPr>
              <a:t>increase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 runs.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Pakistan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 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high-score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</a:t>
            </a:r>
            <a:r>
              <a:rPr sz="1800" dirty="0">
                <a:latin typeface="Calibri"/>
                <a:cs typeface="Calibri"/>
              </a:rPr>
              <a:t> runs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matches </a:t>
            </a:r>
            <a:r>
              <a:rPr sz="1800" spc="-5" dirty="0">
                <a:latin typeface="Calibri"/>
                <a:cs typeface="Calibri"/>
              </a:rPr>
              <a:t>played.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Calibri"/>
                <a:cs typeface="Calibri"/>
              </a:rPr>
              <a:t>England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 to increase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matches</a:t>
            </a:r>
            <a:r>
              <a:rPr sz="1800" dirty="0">
                <a:latin typeface="Calibri"/>
                <a:cs typeface="Calibri"/>
              </a:rPr>
              <a:t> played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,total</a:t>
            </a:r>
            <a:r>
              <a:rPr sz="1800" dirty="0">
                <a:latin typeface="Calibri"/>
                <a:cs typeface="Calibri"/>
              </a:rPr>
              <a:t> runs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score.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West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indies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dirty="0">
                <a:latin typeface="Calibri"/>
                <a:cs typeface="Calibri"/>
              </a:rPr>
              <a:t> 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matches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played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</a:t>
            </a:r>
            <a:r>
              <a:rPr sz="1800" dirty="0">
                <a:latin typeface="Calibri"/>
                <a:cs typeface="Calibri"/>
              </a:rPr>
              <a:t> runs.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Calibri"/>
                <a:cs typeface="Calibri"/>
              </a:rPr>
              <a:t>South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Africa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average,matches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played.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Newzeland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matchesplayed,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average, </a:t>
            </a:r>
            <a:r>
              <a:rPr sz="1800" spc="-5" dirty="0">
                <a:latin typeface="Calibri"/>
                <a:cs typeface="Calibri"/>
              </a:rPr>
              <a:t>total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score.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Calibri"/>
                <a:cs typeface="Calibri"/>
              </a:rPr>
              <a:t>Sri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lanka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score</a:t>
            </a:r>
            <a:r>
              <a:rPr sz="1800" dirty="0">
                <a:latin typeface="Calibri"/>
                <a:cs typeface="Calibri"/>
              </a:rPr>
              <a:t> total runs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Bangladesh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imcrease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score</a:t>
            </a:r>
            <a:r>
              <a:rPr sz="1800" dirty="0">
                <a:latin typeface="Calibri"/>
                <a:cs typeface="Calibri"/>
              </a:rPr>
              <a:t> 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centuries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player </a:t>
            </a:r>
            <a:r>
              <a:rPr sz="1800" spc="-10" dirty="0">
                <a:latin typeface="Calibri"/>
                <a:cs typeface="Calibri"/>
              </a:rPr>
              <a:t>count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Zimbabwe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 total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runs centuries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fifties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matches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played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decrese the duck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outs,player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count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3596" y="2577083"/>
            <a:ext cx="4465320" cy="28331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3593" y="2995930"/>
            <a:ext cx="2364105" cy="13658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5270"/>
              </a:lnSpc>
              <a:spcBef>
                <a:spcPts val="210"/>
              </a:spcBef>
            </a:pPr>
            <a:r>
              <a:rPr sz="4400" spc="285" dirty="0">
                <a:solidFill>
                  <a:srgbClr val="C00000"/>
                </a:solidFill>
                <a:latin typeface="Palatino Linotype"/>
                <a:cs typeface="Palatino Linotype"/>
              </a:rPr>
              <a:t>THANK  </a:t>
            </a:r>
            <a:r>
              <a:rPr sz="4400" spc="455" dirty="0">
                <a:solidFill>
                  <a:srgbClr val="C00000"/>
                </a:solidFill>
                <a:latin typeface="Palatino Linotype"/>
                <a:cs typeface="Palatino Linotype"/>
              </a:rPr>
              <a:t>YOU</a:t>
            </a:r>
            <a:endParaRPr sz="4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9002" y="205867"/>
            <a:ext cx="225615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0" dirty="0">
                <a:latin typeface="Calibri"/>
                <a:cs typeface="Calibri"/>
              </a:rPr>
              <a:t>Q&amp;A</a:t>
            </a:r>
            <a:endParaRPr sz="8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8753" y="297307"/>
            <a:ext cx="3175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Web</a:t>
            </a:r>
            <a:r>
              <a:rPr spc="-80" dirty="0"/>
              <a:t> </a:t>
            </a:r>
            <a:r>
              <a:rPr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201832"/>
            <a:ext cx="10055225" cy="959622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655"/>
              </a:spcBef>
            </a:pP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obtained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5" dirty="0">
                <a:latin typeface="Calibri"/>
                <a:cs typeface="Calibri"/>
              </a:rPr>
              <a:t> scrapping.</a:t>
            </a:r>
            <a:endParaRPr sz="2400" dirty="0">
              <a:latin typeface="Calibri"/>
              <a:cs typeface="Calibri"/>
            </a:endParaRPr>
          </a:p>
          <a:p>
            <a:pPr marL="12700" marR="5080" indent="99060">
              <a:lnSpc>
                <a:spcPct val="70000"/>
              </a:lnSpc>
              <a:spcBef>
                <a:spcPts val="1015"/>
              </a:spcBef>
            </a:pPr>
            <a:r>
              <a:rPr sz="1700" dirty="0">
                <a:latin typeface="Calibri"/>
                <a:cs typeface="Calibri"/>
              </a:rPr>
              <a:t>web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lang="en-US" sz="1700" dirty="0">
                <a:latin typeface="Calibri"/>
                <a:cs typeface="Calibri"/>
              </a:rPr>
              <a:t>scraping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done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with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 request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library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from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lang="en-US" sz="1700" spc="10" dirty="0">
                <a:latin typeface="Calibri"/>
                <a:cs typeface="Calibri"/>
              </a:rPr>
              <a:t>the </a:t>
            </a:r>
            <a:r>
              <a:rPr sz="1700" dirty="0">
                <a:latin typeface="Calibri"/>
                <a:cs typeface="Calibri"/>
              </a:rPr>
              <a:t>beautiful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soup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library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which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 pulled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out </a:t>
            </a:r>
            <a:r>
              <a:rPr sz="1700" spc="-5" dirty="0">
                <a:latin typeface="Calibri"/>
                <a:cs typeface="Calibri"/>
              </a:rPr>
              <a:t>of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lang="en-US" sz="1700" dirty="0">
                <a:latin typeface="Calibri"/>
                <a:cs typeface="Calibri"/>
              </a:rPr>
              <a:t>HTML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code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413" y="2243327"/>
            <a:ext cx="8764523" cy="3427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4182" y="609727"/>
            <a:ext cx="3182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Data</a:t>
            </a:r>
            <a:r>
              <a:rPr spc="-85" dirty="0"/>
              <a:t> </a:t>
            </a:r>
            <a:r>
              <a:rPr dirty="0"/>
              <a:t>cleaning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059" y="1716194"/>
            <a:ext cx="10222865" cy="161069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3535">
              <a:lnSpc>
                <a:spcPct val="90100"/>
              </a:lnSpc>
              <a:spcBef>
                <a:spcPts val="340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 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cleaning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removed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rows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don’t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any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player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were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replaced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nan and dropped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column using </a:t>
            </a:r>
            <a:r>
              <a:rPr lang="en-US" sz="2000" spc="-5" dirty="0">
                <a:solidFill>
                  <a:srgbClr val="404040"/>
                </a:solidFill>
                <a:latin typeface="Calibri"/>
                <a:cs typeface="Calibri"/>
              </a:rPr>
              <a:t>the dropna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method and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some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columns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contained </a:t>
            </a:r>
            <a:r>
              <a:rPr lang="en-US" sz="2000" spc="15" dirty="0">
                <a:solidFill>
                  <a:srgbClr val="404040"/>
                </a:solidFill>
                <a:latin typeface="Calibri"/>
                <a:cs typeface="Calibri"/>
              </a:rPr>
              <a:t>unnecessary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symbols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like(*for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out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for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than) these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were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replaced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empty space</a:t>
            </a:r>
            <a:endParaRPr sz="20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690"/>
              </a:spcBef>
              <a:buSzPct val="75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Calibri"/>
                <a:cs typeface="Calibri"/>
              </a:rPr>
              <a:t>Cleaned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211" y="3326891"/>
            <a:ext cx="8389620" cy="28498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6001" y="128142"/>
            <a:ext cx="6078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Exploratory</a:t>
            </a:r>
            <a:r>
              <a:rPr sz="3600" spc="-40" dirty="0"/>
              <a:t> </a:t>
            </a:r>
            <a:r>
              <a:rPr sz="3600" spc="-5" dirty="0"/>
              <a:t>Data</a:t>
            </a:r>
            <a:r>
              <a:rPr sz="3600" spc="-30" dirty="0"/>
              <a:t> </a:t>
            </a:r>
            <a:r>
              <a:rPr sz="3600" dirty="0"/>
              <a:t>Analysis</a:t>
            </a:r>
            <a:r>
              <a:rPr sz="3600" spc="-25" dirty="0"/>
              <a:t> </a:t>
            </a:r>
            <a:r>
              <a:rPr sz="3600" spc="-10" dirty="0"/>
              <a:t>[EDA]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31239" y="913891"/>
            <a:ext cx="998410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3535">
              <a:lnSpc>
                <a:spcPts val="2160"/>
              </a:lnSpc>
              <a:spcBef>
                <a:spcPts val="375"/>
              </a:spcBef>
              <a:buClr>
                <a:srgbClr val="000000"/>
              </a:buClr>
              <a:buSzPct val="9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After analysing each column I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found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data is imbalanced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 and contain 10 country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players,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no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players from Australia,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England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least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Bangladesh.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1912619"/>
            <a:ext cx="4023360" cy="3657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3247" y="1717547"/>
            <a:ext cx="5250180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94" y="486282"/>
            <a:ext cx="2580005" cy="6654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54965" marR="5080" indent="-342900">
              <a:lnSpc>
                <a:spcPct val="1365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1600" spc="-5" dirty="0">
                <a:latin typeface="Arial MT"/>
                <a:cs typeface="Arial MT"/>
              </a:rPr>
              <a:t>1.	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5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matches</a:t>
            </a:r>
            <a:r>
              <a:rPr sz="15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played </a:t>
            </a:r>
            <a:r>
              <a:rPr sz="1500" spc="-4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 is</a:t>
            </a:r>
            <a:r>
              <a:rPr sz="1500" u="sng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 MT"/>
                <a:cs typeface="Arial MT"/>
              </a:rPr>
              <a:t> </a:t>
            </a: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52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7841" y="577722"/>
            <a:ext cx="7162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646</a:t>
            </a:r>
            <a:r>
              <a:rPr sz="1500" b="1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0252" y="1568577"/>
            <a:ext cx="55244" cy="12700"/>
          </a:xfrm>
          <a:custGeom>
            <a:avLst/>
            <a:gdLst/>
            <a:ahLst/>
            <a:cxnLst/>
            <a:rect l="l" t="t" r="r" b="b"/>
            <a:pathLst>
              <a:path w="55244" h="12700">
                <a:moveTo>
                  <a:pt x="54863" y="0"/>
                </a:moveTo>
                <a:lnTo>
                  <a:pt x="0" y="0"/>
                </a:lnTo>
                <a:lnTo>
                  <a:pt x="0" y="12191"/>
                </a:lnTo>
                <a:lnTo>
                  <a:pt x="54863" y="12191"/>
                </a:lnTo>
                <a:lnTo>
                  <a:pt x="548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0194" y="1252601"/>
            <a:ext cx="4161790" cy="50800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54965" marR="22225" indent="-342900">
              <a:lnSpc>
                <a:spcPct val="136600"/>
              </a:lnSpc>
              <a:spcBef>
                <a:spcPts val="20"/>
              </a:spcBef>
              <a:buClr>
                <a:srgbClr val="000000"/>
              </a:buClr>
              <a:buSzPct val="106666"/>
              <a:buAutoNum type="arabicPeriod" startAt="2"/>
              <a:tabLst>
                <a:tab pos="354965" algn="l"/>
                <a:tab pos="355600" algn="l"/>
              </a:tabLst>
            </a:pP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Maximum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innings</a:t>
            </a:r>
            <a:r>
              <a:rPr sz="15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played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765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500" spc="-4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500" b="1" u="sng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80.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eriod" startAt="2"/>
            </a:pPr>
            <a:endParaRPr sz="1400">
              <a:latin typeface="Arial"/>
              <a:cs typeface="Arial"/>
            </a:endParaRPr>
          </a:p>
          <a:p>
            <a:pPr marL="407034" indent="-394970">
              <a:lnSpc>
                <a:spcPct val="100000"/>
              </a:lnSpc>
              <a:buClr>
                <a:srgbClr val="000000"/>
              </a:buClr>
              <a:buSzPct val="106666"/>
              <a:buAutoNum type="arabicPeriod" startAt="2"/>
              <a:tabLst>
                <a:tab pos="407034" algn="l"/>
                <a:tab pos="407670" algn="l"/>
                <a:tab pos="2312670" algn="l"/>
              </a:tabLst>
            </a:pP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5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 outs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is	</a:t>
            </a: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139</a:t>
            </a: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5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5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endParaRPr sz="15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700"/>
              </a:spcBef>
            </a:pP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06666"/>
              <a:buAutoNum type="arabicPeriod" startAt="4"/>
              <a:tabLst>
                <a:tab pos="354965" algn="l"/>
                <a:tab pos="355600" algn="l"/>
              </a:tabLst>
            </a:pP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500" spc="409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duck</a:t>
            </a:r>
            <a:r>
              <a:rPr sz="15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outs</a:t>
            </a:r>
            <a:r>
              <a:rPr sz="1500" spc="409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53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5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minimum</a:t>
            </a:r>
            <a:r>
              <a:rPr sz="15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is  </a:t>
            </a:r>
            <a:r>
              <a:rPr sz="15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4.</a:t>
            </a:r>
            <a:endParaRPr sz="1500">
              <a:latin typeface="Arial"/>
              <a:cs typeface="Arial"/>
            </a:endParaRPr>
          </a:p>
          <a:p>
            <a:pPr marL="354965" marR="5080" indent="-342900">
              <a:lnSpc>
                <a:spcPct val="136500"/>
              </a:lnSpc>
              <a:spcBef>
                <a:spcPts val="900"/>
              </a:spcBef>
              <a:buClr>
                <a:srgbClr val="000000"/>
              </a:buClr>
              <a:buSzPct val="106666"/>
              <a:buAutoNum type="arabicPeriod" startAt="4"/>
              <a:tabLst>
                <a:tab pos="354965" algn="l"/>
                <a:tab pos="355600" algn="l"/>
              </a:tabLst>
            </a:pP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maximum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total runs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33299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00" dirty="0">
                <a:latin typeface="Arial MT"/>
                <a:cs typeface="Arial MT"/>
              </a:rPr>
              <a:t>and </a:t>
            </a:r>
            <a:r>
              <a:rPr sz="1500" dirty="0">
                <a:solidFill>
                  <a:srgbClr val="404040"/>
                </a:solidFill>
                <a:latin typeface="Arial MT"/>
                <a:cs typeface="Arial MT"/>
              </a:rPr>
              <a:t>minimum </a:t>
            </a:r>
            <a:r>
              <a:rPr sz="15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500" spc="-4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5687.</a:t>
            </a:r>
            <a:endParaRPr sz="1500">
              <a:latin typeface="Arial MT"/>
              <a:cs typeface="Arial MT"/>
            </a:endParaRPr>
          </a:p>
          <a:p>
            <a:pPr marL="354965" marR="162560" indent="-342900">
              <a:lnSpc>
                <a:spcPct val="136600"/>
              </a:lnSpc>
              <a:spcBef>
                <a:spcPts val="925"/>
              </a:spcBef>
              <a:buSzPct val="106666"/>
              <a:buAutoNum type="arabicPeriod" startAt="4"/>
              <a:tabLst>
                <a:tab pos="354965" algn="l"/>
                <a:tab pos="355600" algn="l"/>
              </a:tabLst>
            </a:pPr>
            <a:r>
              <a:rPr sz="1500" spc="-5" dirty="0">
                <a:latin typeface="Arial MT"/>
                <a:cs typeface="Arial MT"/>
              </a:rPr>
              <a:t>Maximum </a:t>
            </a:r>
            <a:r>
              <a:rPr sz="1500" dirty="0">
                <a:latin typeface="Arial MT"/>
                <a:cs typeface="Arial MT"/>
              </a:rPr>
              <a:t>highest </a:t>
            </a:r>
            <a:r>
              <a:rPr sz="1500" spc="-5" dirty="0">
                <a:latin typeface="Arial MT"/>
                <a:cs typeface="Arial MT"/>
              </a:rPr>
              <a:t>score </a:t>
            </a:r>
            <a:r>
              <a:rPr sz="15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400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and </a:t>
            </a:r>
            <a:r>
              <a:rPr sz="1500" dirty="0">
                <a:latin typeface="Arial MT"/>
                <a:cs typeface="Arial MT"/>
              </a:rPr>
              <a:t>minimum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is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108.</a:t>
            </a:r>
            <a:endParaRPr sz="1500">
              <a:latin typeface="Arial"/>
              <a:cs typeface="Arial"/>
            </a:endParaRPr>
          </a:p>
          <a:p>
            <a:pPr marL="354965" marR="57150" indent="-342900">
              <a:lnSpc>
                <a:spcPct val="136500"/>
              </a:lnSpc>
              <a:spcBef>
                <a:spcPts val="915"/>
              </a:spcBef>
              <a:buSzPct val="106666"/>
              <a:buAutoNum type="arabicPeriod" startAt="4"/>
              <a:tabLst>
                <a:tab pos="354965" algn="l"/>
                <a:tab pos="355600" algn="l"/>
              </a:tabLst>
            </a:pPr>
            <a:r>
              <a:rPr sz="1500" dirty="0">
                <a:latin typeface="Arial MT"/>
                <a:cs typeface="Arial MT"/>
              </a:rPr>
              <a:t>Minimum </a:t>
            </a:r>
            <a:r>
              <a:rPr sz="1500" spc="-5" dirty="0">
                <a:latin typeface="Arial MT"/>
                <a:cs typeface="Arial MT"/>
              </a:rPr>
              <a:t>average score is </a:t>
            </a:r>
            <a:r>
              <a:rPr sz="1500" spc="10" dirty="0">
                <a:latin typeface="Arial MT"/>
                <a:cs typeface="Arial MT"/>
              </a:rPr>
              <a:t>1</a:t>
            </a:r>
            <a:r>
              <a:rPr sz="1500" b="1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</a:t>
            </a:r>
            <a:r>
              <a:rPr sz="1500" b="1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and maximum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is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100.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 startAt="4"/>
            </a:pPr>
            <a:endParaRPr sz="1400">
              <a:latin typeface="Arial"/>
              <a:cs typeface="Arial"/>
            </a:endParaRPr>
          </a:p>
          <a:p>
            <a:pPr marL="407034" indent="-394970">
              <a:lnSpc>
                <a:spcPct val="100000"/>
              </a:lnSpc>
              <a:buSzPct val="106666"/>
              <a:buAutoNum type="arabicPeriod" startAt="4"/>
              <a:tabLst>
                <a:tab pos="407034" algn="l"/>
                <a:tab pos="407670" algn="l"/>
              </a:tabLst>
            </a:pPr>
            <a:r>
              <a:rPr sz="1500" spc="-5" dirty="0">
                <a:latin typeface="Arial MT"/>
                <a:cs typeface="Arial MT"/>
              </a:rPr>
              <a:t>maximum</a:t>
            </a:r>
            <a:r>
              <a:rPr sz="1500" dirty="0">
                <a:latin typeface="Arial MT"/>
                <a:cs typeface="Arial MT"/>
              </a:rPr>
              <a:t> hundreds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95,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dirty="0">
                <a:latin typeface="Arial MT"/>
                <a:cs typeface="Arial MT"/>
              </a:rPr>
              <a:t>and</a:t>
            </a:r>
            <a:r>
              <a:rPr sz="15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minimum</a:t>
            </a:r>
            <a:r>
              <a:rPr sz="1500" spc="39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is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</a:t>
            </a:r>
            <a:endParaRPr sz="1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10"/>
              </a:spcBef>
              <a:buSzPct val="106666"/>
              <a:buAutoNum type="arabicPeriod" startAt="4"/>
              <a:tabLst>
                <a:tab pos="354965" algn="l"/>
                <a:tab pos="355600" algn="l"/>
              </a:tabLst>
            </a:pPr>
            <a:r>
              <a:rPr sz="1500" spc="-5" dirty="0">
                <a:latin typeface="Arial MT"/>
                <a:cs typeface="Arial MT"/>
              </a:rPr>
              <a:t>Maximum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fifties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160</a:t>
            </a:r>
            <a:r>
              <a:rPr sz="1500" b="1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and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minimum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is</a:t>
            </a:r>
            <a:r>
              <a:rPr sz="1500" spc="420" dirty="0">
                <a:latin typeface="Arial MT"/>
                <a:cs typeface="Arial MT"/>
              </a:rPr>
              <a:t> </a:t>
            </a:r>
            <a:r>
              <a:rPr sz="15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13.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31" y="435725"/>
            <a:ext cx="6713136" cy="5498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9502" y="609727"/>
            <a:ext cx="1876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415542"/>
            <a:ext cx="985139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3535">
              <a:lnSpc>
                <a:spcPts val="3020"/>
              </a:lnSpc>
              <a:spcBef>
                <a:spcPts val="480"/>
              </a:spcBef>
              <a:buSzPct val="6428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outliers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important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replacing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630" y="2391154"/>
            <a:ext cx="6883642" cy="4267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</TotalTime>
  <Words>2171</Words>
  <Application>Microsoft Office PowerPoint</Application>
  <PresentationFormat>Widescreen</PresentationFormat>
  <Paragraphs>345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MT</vt:lpstr>
      <vt:lpstr>Calibri</vt:lpstr>
      <vt:lpstr>Lucida Sans Unicode</vt:lpstr>
      <vt:lpstr>Palatino Linotype</vt:lpstr>
      <vt:lpstr>Tahoma</vt:lpstr>
      <vt:lpstr>Times New Roman</vt:lpstr>
      <vt:lpstr>Trebuchet MS</vt:lpstr>
      <vt:lpstr>Office Theme</vt:lpstr>
      <vt:lpstr>ANALYSING CRICKET PLAYER  PERFORMANCE TEAM-WISE AND PLAYER WISE.</vt:lpstr>
      <vt:lpstr>About me</vt:lpstr>
      <vt:lpstr>T20/ODI/TEST[1877-2023]</vt:lpstr>
      <vt:lpstr>Website</vt:lpstr>
      <vt:lpstr>Web scraping</vt:lpstr>
      <vt:lpstr>Data cleaning</vt:lpstr>
      <vt:lpstr>Exploratory Data Analysis [EDA]</vt:lpstr>
      <vt:lpstr>PowerPoint Presentation</vt:lpstr>
      <vt:lpstr>Outliers</vt:lpstr>
      <vt:lpstr>Span</vt:lpstr>
      <vt:lpstr>Best and average players in the world</vt:lpstr>
      <vt:lpstr>PowerPoint Presentation</vt:lpstr>
      <vt:lpstr>TEAM WISE [INDIA]</vt:lpstr>
      <vt:lpstr>Best and average player in INDIA</vt:lpstr>
      <vt:lpstr>Span</vt:lpstr>
      <vt:lpstr>Australia</vt:lpstr>
      <vt:lpstr>Best and average players in Australia</vt:lpstr>
      <vt:lpstr>Span</vt:lpstr>
      <vt:lpstr>PAKISTAN</vt:lpstr>
      <vt:lpstr>Best and average players in Pakistan</vt:lpstr>
      <vt:lpstr>SPAN</vt:lpstr>
      <vt:lpstr>ENGLAND</vt:lpstr>
      <vt:lpstr>BEST AND AVERAGE PLAYERS FROM ENGLAND</vt:lpstr>
      <vt:lpstr>SPAN</vt:lpstr>
      <vt:lpstr>WEST INDIES</vt:lpstr>
      <vt:lpstr>Average and best players from west indies</vt:lpstr>
      <vt:lpstr>SPAN</vt:lpstr>
      <vt:lpstr>SOUTH AFRICA</vt:lpstr>
      <vt:lpstr>Best and average players from south Africa</vt:lpstr>
      <vt:lpstr>SPAN</vt:lpstr>
      <vt:lpstr>NEWZELAND</vt:lpstr>
      <vt:lpstr>BEST AND AVERAGE PLAYER FROM NEZELAND</vt:lpstr>
      <vt:lpstr>SPAN</vt:lpstr>
      <vt:lpstr>Sri LANKA</vt:lpstr>
      <vt:lpstr>BEST AND AVERAGE PLAYER FROM Sri LANKA</vt:lpstr>
      <vt:lpstr>SPAN</vt:lpstr>
      <vt:lpstr>Bangladesh</vt:lpstr>
      <vt:lpstr>BEST AND AVERAGE PLAYERS FROM BANGLADESH</vt:lpstr>
      <vt:lpstr>SPAN</vt:lpstr>
      <vt:lpstr>Zimbabwe</vt:lpstr>
      <vt:lpstr>BEST AND AVERAGE PLAYERS FROM ZIMBABWE BEST PLAYERS (TOP 10) AVERAGE PLAYERS (TOP 10)</vt:lpstr>
      <vt:lpstr>SPAN</vt:lpstr>
      <vt:lpstr>BEST TEAM</vt:lpstr>
      <vt:lpstr>Top Player from all the countries</vt:lpstr>
      <vt:lpstr>Average players in all countries</vt:lpstr>
      <vt:lpstr>Conclusion [player] :-</vt:lpstr>
      <vt:lpstr>Conclusion (team ):-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Shubham Sanklecha</cp:lastModifiedBy>
  <cp:revision>1</cp:revision>
  <dcterms:created xsi:type="dcterms:W3CDTF">2024-05-23T06:14:56Z</dcterms:created>
  <dcterms:modified xsi:type="dcterms:W3CDTF">2024-05-23T06:32:35Z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2024-05-23T00:00:00Z</vt:filetime>
  </property>
</Properties>
</file>